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542e435317f4005" /><Relationship Type="http://schemas.openxmlformats.org/officeDocument/2006/relationships/extended-properties" Target="/docProps/app.xml" Id="Rbef9197f4b1040b9" /><Relationship Type="http://schemas.openxmlformats.org/officeDocument/2006/relationships/officeDocument" Target="/ppt/presentation.xml" Id="R16e27c0daff749e9" /></Relationships>
</file>

<file path=ppt/presentation.xml><?xml version="1.0" encoding="utf-8"?>
<p:presentation xmlns:p="http://schemas.openxmlformats.org/presentationml/2006/main">
  <p:sldMasterIdLst>
    <p:sldMasterId xmlns:r="http://schemas.openxmlformats.org/officeDocument/2006/relationships" id="2147483648" r:id="R00a03d7be9924b2b"/>
  </p:sldMasterIdLst>
  <p:notesMasterIdLst>
    <p:notesMasterId xmlns:r="http://schemas.openxmlformats.org/officeDocument/2006/relationships" r:id="R9ccf794481ad495a"/>
  </p:notesMasterIdLst>
  <p:sldIdLst>
    <p:sldId xmlns:r="http://schemas.openxmlformats.org/officeDocument/2006/relationships" id="256" r:id="R5e1bfb52db604e38"/>
    <p:sldId xmlns:r="http://schemas.openxmlformats.org/officeDocument/2006/relationships" id="257" r:id="Rb94dc66eb0b1495b"/>
    <p:sldId xmlns:r="http://schemas.openxmlformats.org/officeDocument/2006/relationships" id="258" r:id="Rbf75bca4582a4cf0"/>
    <p:sldId xmlns:r="http://schemas.openxmlformats.org/officeDocument/2006/relationships" id="259" r:id="R7aeed2cbbee94dfc"/>
    <p:sldId xmlns:r="http://schemas.openxmlformats.org/officeDocument/2006/relationships" id="260" r:id="R0fe51e8aca694a35"/>
    <p:sldId xmlns:r="http://schemas.openxmlformats.org/officeDocument/2006/relationships" id="261" r:id="Ref0da3d5b1504801"/>
    <p:sldId xmlns:r="http://schemas.openxmlformats.org/officeDocument/2006/relationships" id="262" r:id="R507ba0dbbe7a47bf"/>
    <p:sldId xmlns:r="http://schemas.openxmlformats.org/officeDocument/2006/relationships" id="263" r:id="Ra2f18d8e7d184fe4"/>
    <p:sldId xmlns:r="http://schemas.openxmlformats.org/officeDocument/2006/relationships" id="264" r:id="R575773e61baf46c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3ae3cf37e9e4f23" /><Relationship Type="http://schemas.openxmlformats.org/officeDocument/2006/relationships/slideMaster" Target="/ppt/slideMasters/slideMaster1.xml" Id="R00a03d7be9924b2b" /><Relationship Type="http://schemas.openxmlformats.org/officeDocument/2006/relationships/notesMaster" Target="/ppt/notesMasters/notesMaster1.xml" Id="R9ccf794481ad495a" /><Relationship Type="http://schemas.openxmlformats.org/officeDocument/2006/relationships/presProps" Target="/ppt/presProps.xml" Id="R54979fc3d4bd4c36" /><Relationship Type="http://schemas.openxmlformats.org/officeDocument/2006/relationships/tableStyles" Target="/ppt/tableStyles.xml" Id="Raa41a810d0184353" /><Relationship Type="http://schemas.openxmlformats.org/officeDocument/2006/relationships/slide" Target="/ppt/slides/slide1.xml" Id="R5e1bfb52db604e38" /><Relationship Type="http://schemas.openxmlformats.org/officeDocument/2006/relationships/slide" Target="/ppt/slides/slide2.xml" Id="Rb94dc66eb0b1495b" /><Relationship Type="http://schemas.openxmlformats.org/officeDocument/2006/relationships/slide" Target="/ppt/slides/slide3.xml" Id="Rbf75bca4582a4cf0" /><Relationship Type="http://schemas.openxmlformats.org/officeDocument/2006/relationships/slide" Target="/ppt/slides/slide4.xml" Id="R7aeed2cbbee94dfc" /><Relationship Type="http://schemas.openxmlformats.org/officeDocument/2006/relationships/slide" Target="/ppt/slides/slide5.xml" Id="R0fe51e8aca694a35" /><Relationship Type="http://schemas.openxmlformats.org/officeDocument/2006/relationships/slide" Target="/ppt/slides/slide6.xml" Id="Ref0da3d5b1504801" /><Relationship Type="http://schemas.openxmlformats.org/officeDocument/2006/relationships/slide" Target="/ppt/slides/slide7.xml" Id="R507ba0dbbe7a47bf" /><Relationship Type="http://schemas.openxmlformats.org/officeDocument/2006/relationships/slide" Target="/ppt/slides/slide8.xml" Id="Ra2f18d8e7d184fe4" /><Relationship Type="http://schemas.openxmlformats.org/officeDocument/2006/relationships/slide" Target="/ppt/slides/slide9.xml" Id="R575773e61baf46c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9704b775d134c1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cf8ee4ce3bf4472" /><Relationship Type="http://schemas.openxmlformats.org/officeDocument/2006/relationships/notesMaster" Target="/ppt/notesMasters/notesMaster1.xml" Id="Rd4fcb465ff85433e" /></Relationships>
</file>

<file path=ppt/notesSlides/_rels/notesSlide2.xml.rels>&#65279;<?xml version="1.0" encoding="utf-8"?><Relationships xmlns="http://schemas.openxmlformats.org/package/2006/relationships"><Relationship Type="http://schemas.openxmlformats.org/officeDocument/2006/relationships/slide" Target="/ppt/slides/slide2.xml" Id="Rd94e2a624a534581" /><Relationship Type="http://schemas.openxmlformats.org/officeDocument/2006/relationships/notesMaster" Target="/ppt/notesMasters/notesMaster1.xml" Id="Rdac2bb9a91124a41" /></Relationships>
</file>

<file path=ppt/notesSlides/_rels/notesSlide3.xml.rels>&#65279;<?xml version="1.0" encoding="utf-8"?><Relationships xmlns="http://schemas.openxmlformats.org/package/2006/relationships"><Relationship Type="http://schemas.openxmlformats.org/officeDocument/2006/relationships/slide" Target="/ppt/slides/slide3.xml" Id="R71e90d9db1f643d6" /><Relationship Type="http://schemas.openxmlformats.org/officeDocument/2006/relationships/notesMaster" Target="/ppt/notesMasters/notesMaster1.xml" Id="R54ac4d7ebdc94628" /></Relationships>
</file>

<file path=ppt/notesSlides/_rels/notesSlide4.xml.rels>&#65279;<?xml version="1.0" encoding="utf-8"?><Relationships xmlns="http://schemas.openxmlformats.org/package/2006/relationships"><Relationship Type="http://schemas.openxmlformats.org/officeDocument/2006/relationships/slide" Target="/ppt/slides/slide4.xml" Id="R8a6e9d6fa75f4221" /><Relationship Type="http://schemas.openxmlformats.org/officeDocument/2006/relationships/notesMaster" Target="/ppt/notesMasters/notesMaster1.xml" Id="Racf6ee86be8848b1" /></Relationships>
</file>

<file path=ppt/notesSlides/_rels/notesSlide5.xml.rels>&#65279;<?xml version="1.0" encoding="utf-8"?><Relationships xmlns="http://schemas.openxmlformats.org/package/2006/relationships"><Relationship Type="http://schemas.openxmlformats.org/officeDocument/2006/relationships/slide" Target="/ppt/slides/slide5.xml" Id="R999222b72ea24b39" /><Relationship Type="http://schemas.openxmlformats.org/officeDocument/2006/relationships/notesMaster" Target="/ppt/notesMasters/notesMaster1.xml" Id="Rae448c6753684d15" /></Relationships>
</file>

<file path=ppt/notesSlides/_rels/notesSlide6.xml.rels>&#65279;<?xml version="1.0" encoding="utf-8"?><Relationships xmlns="http://schemas.openxmlformats.org/package/2006/relationships"><Relationship Type="http://schemas.openxmlformats.org/officeDocument/2006/relationships/slide" Target="/ppt/slides/slide6.xml" Id="R28aa99c7beba4013" /><Relationship Type="http://schemas.openxmlformats.org/officeDocument/2006/relationships/notesMaster" Target="/ppt/notesMasters/notesMaster1.xml" Id="Rc666e889b19943f6" /></Relationships>
</file>

<file path=ppt/notesSlides/_rels/notesSlide7.xml.rels>&#65279;<?xml version="1.0" encoding="utf-8"?><Relationships xmlns="http://schemas.openxmlformats.org/package/2006/relationships"><Relationship Type="http://schemas.openxmlformats.org/officeDocument/2006/relationships/slide" Target="/ppt/slides/slide7.xml" Id="R7138b3e0d1844e2c" /><Relationship Type="http://schemas.openxmlformats.org/officeDocument/2006/relationships/notesMaster" Target="/ppt/notesMasters/notesMaster1.xml" Id="R048360d72ce44bb2" /></Relationships>
</file>

<file path=ppt/notesSlides/_rels/notesSlide8.xml.rels>&#65279;<?xml version="1.0" encoding="utf-8"?><Relationships xmlns="http://schemas.openxmlformats.org/package/2006/relationships"><Relationship Type="http://schemas.openxmlformats.org/officeDocument/2006/relationships/slide" Target="/ppt/slides/slide8.xml" Id="R5d649ab5a11745d0" /><Relationship Type="http://schemas.openxmlformats.org/officeDocument/2006/relationships/notesMaster" Target="/ppt/notesMasters/notesMaster1.xml" Id="R884655da539f4ae1" /></Relationships>
</file>

<file path=ppt/notesSlides/_rels/notesSlide9.xml.rels>&#65279;<?xml version="1.0" encoding="utf-8"?><Relationships xmlns="http://schemas.openxmlformats.org/package/2006/relationships"><Relationship Type="http://schemas.openxmlformats.org/officeDocument/2006/relationships/slide" Target="/ppt/slides/slide9.xml" Id="R92584606bdaa4787" /><Relationship Type="http://schemas.openxmlformats.org/officeDocument/2006/relationships/notesMaster" Target="/ppt/notesMasters/notesMaster1.xml" Id="R14ba036967ad480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Before presenting, replace the team, date, results, and every synthetic theme. Confirm that this audience can see the selected results. Remove identifying comments, and do not try to reconstruct suppressed groups. Invite a People lead if the manager cannot approve the likely action. Use the Action log in the eNPS workbook or your existing team tracker. This deck is general operating guidance, not a product workflow or effectiveness claim.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agenda totals 30 minutes. Spend the first three minutes naming the survey window and what is safe to share. Say: 'We will discuss the work and agree one action. Nobody needs to reveal what they answered.' Passing is allowed. Complete the contact route before presenting. Don't promise confidentiality beyond the actual process. If someone starts identifying a respondent, stop and restate the theme without the details. Urgent safety or conduct concerns need the appropriate internal route, not a wait for the next survey.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figures are invented practice data. eNPS = (promoters minus detractors) divided by all valid answers times 100. Promoters scored 9-10, passives 7-8, and detractors 0-6. August: (8-5)/20 x 100 = +15. September: (11-4)/20 x 100 = +35. Participation = 20/25 = 80% in each period. Replace the group, periods, counts, scores, and participation together. Show only results already permitted for this audience. Source: https://www.netpromotersystem.com/about/measuring-your-net-promoter-score/ and https://feedbackpulse.com/resources/employee-net-promoter-score-enps-complete-guide-calculator. Checked October 4,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Sensitivity is arithmetic with a fixed response count, not a confidence interval or a significance test. It describes a hypothetical reclassification, not an identified person. We cannot infer individual movement from these aggregate counts. Ask what changed in the invitation group or survey window. If participation changed, say so without guessing its direction of bias. Use the counts and context to decide what to investigate; do not diagnose an employee from a score.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themes are invented, not quotes or measured findings. Replace them with a safe summary of your actual comments. Start with two minutes of optional quiet writing, then discuss for eight minutes. Record a process issue and a possible change, not the speaker's identity. If examples reveal a unique incident or person, paraphrase or move the issue to the appropriate private route. Do not pressure people to agree with the theme or reveal their survey answer. If no safe theme can be shared, use this time to ask which part of the process needs clarification.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synthetic options. Use the first part of the eight-minute action block to compare effort, authority, and the completion check. Pick one action with an owner who accepts it. A suggestion is not a commitment until the decision owner agrees. Do not promise headcount or policy changes you cannot approve. Record an escalated issue separately with a response date, even when the answer may be no. The instruction to choose one action is an operating default for a short meeting, not a statistical conclusion.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rest of the eight-minute action block to complete this table. Replace every example value. Confirm the owner accepts the action, the date is feasible, and the completion check shows whether the work was done. Put the decision in your existing tracker or the workbook's Action log. An owner role is enough for a shared copy. Record an employee update and a review date as well as a delivery date. If authority is missing, record who must decide and when they will respond. All dates on this slide are illustrative.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part of the last four minutes to read the message aloud. Replace the theme, action, owner, dates, and escalation fields. The example does not claim a staffing decision has been made. Share the update with employees who were invited, including those who did not attend. Keep comments and identifying detail out of the message. If the action is blocked or the decision is no, state the reason and the next response date. Send it yourself after the meeting; this kit does not send messages.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Finish the last four minutes by confirming the review invitation and employee update owner. At review, check delivery separately from usefulness. A completed task can still need revision. Record what was observed and what you decided next. Compare the next survey only after checking question, invitation group, window, participation, and privacy. Do not present an improved score as proof that this action caused an improvement. If the next survey is not available, review delivery and usefulness anyway, and say what remains unknown.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59a1bb62ac44c1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db8fea2ae0c4836" /><Relationship Type="http://schemas.openxmlformats.org/officeDocument/2006/relationships/slideLayout" Target="/ppt/slideLayouts/slideLayout1.xml" Id="Rb8ad308e4df94ec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8ad308e4df94ec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11aba55da6f64095" /><Relationship Type="http://schemas.openxmlformats.org/officeDocument/2006/relationships/image" Target="/ppt/media/image.png" Id="R16e84a1d29724bb7" /><Relationship Type="http://schemas.openxmlformats.org/officeDocument/2006/relationships/notesSlide" Target="/ppt/notesSlides/notesSlide1.xml" Id="R594adc9484e04e5b"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491ce955f51c4947" /><Relationship Type="http://schemas.openxmlformats.org/officeDocument/2006/relationships/image" Target="/ppt/media/image2.png" Id="Redb0cc6196f74802" /><Relationship Type="http://schemas.openxmlformats.org/officeDocument/2006/relationships/notesSlide" Target="/ppt/notesSlides/notesSlide2.xml" Id="Refbb5733c0a443c7"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56dc72a7a8c440f4" /><Relationship Type="http://schemas.openxmlformats.org/officeDocument/2006/relationships/image" Target="/ppt/media/image3.png" Id="Ra5a586e8b450465b" /><Relationship Type="http://schemas.openxmlformats.org/officeDocument/2006/relationships/notesSlide" Target="/ppt/notesSlides/notesSlide3.xml" Id="Rb76e496d613d4c1a"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8996eefca9684d76" /><Relationship Type="http://schemas.openxmlformats.org/officeDocument/2006/relationships/image" Target="/ppt/media/image4.png" Id="R74a76ba2d573450d" /><Relationship Type="http://schemas.openxmlformats.org/officeDocument/2006/relationships/notesSlide" Target="/ppt/notesSlides/notesSlide4.xml" Id="Rb23d7c82065c425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0688821e8b984657" /><Relationship Type="http://schemas.openxmlformats.org/officeDocument/2006/relationships/image" Target="/ppt/media/image5.png" Id="Rbc5dbb79dce04dc1" /><Relationship Type="http://schemas.openxmlformats.org/officeDocument/2006/relationships/notesSlide" Target="/ppt/notesSlides/notesSlide5.xml" Id="Rc826351e5370462e"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d3181e746471461d" /><Relationship Type="http://schemas.openxmlformats.org/officeDocument/2006/relationships/image" Target="/ppt/media/image6.png" Id="R84eec024ecd04570" /><Relationship Type="http://schemas.openxmlformats.org/officeDocument/2006/relationships/notesSlide" Target="/ppt/notesSlides/notesSlide6.xml" Id="R3b193be62ad84d27"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0a063a40f0f04b26" /><Relationship Type="http://schemas.openxmlformats.org/officeDocument/2006/relationships/image" Target="/ppt/media/image7.png" Id="R1cce8d5d7ad04bf6" /><Relationship Type="http://schemas.openxmlformats.org/officeDocument/2006/relationships/notesSlide" Target="/ppt/notesSlides/notesSlide7.xml" Id="R6165962ee6354046"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c3ab7b2982214d63" /><Relationship Type="http://schemas.openxmlformats.org/officeDocument/2006/relationships/image" Target="/ppt/media/image8.png" Id="R3816a3cc150246fc" /><Relationship Type="http://schemas.openxmlformats.org/officeDocument/2006/relationships/notesSlide" Target="/ppt/notesSlides/notesSlide8.xml" Id="R5f359631584646f3"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bf38edd5f2974f1b" /><Relationship Type="http://schemas.openxmlformats.org/officeDocument/2006/relationships/image" Target="/ppt/media/image9.png" Id="R8f7365a8f35b447a" /><Relationship Type="http://schemas.openxmlformats.org/officeDocument/2006/relationships/notesSlide" Target="/ppt/notesSlides/notesSlide9.xml" Id="R282c04ca97d8423b"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16e84a1d29724bb7"/>
          <a:stretch xmlns:a="http://schemas.openxmlformats.org/drawingml/2006/main"/>
        </p:blipFill>
        <p:spPr>
          <a:xfrm xmlns:a="http://schemas.openxmlformats.org/drawingml/2006/main">
            <a:off x="685800" y="280670"/>
            <a:ext cx="2095500" cy="39116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82C985F-C86A-43CF-BB40-7E3AB4A7A55C}"/>
              </a:ext>
            </a:extLst>
          </p:cNvPr>
          <p:cNvSpPr>
            <a:spLocks xmlns:a="http://schemas.openxmlformats.org/drawingml/2006/main" noGrp="1"/>
          </p:cNvSpPr>
          <p:nvPr/>
        </p:nvSpPr>
        <p:spPr>
          <a:xfrm xmlns:a="http://schemas.openxmlformats.org/drawingml/2006/main">
            <a:off x="685800" y="933450"/>
            <a:ext cx="1082040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800" b="1">
                <a:solidFill>
                  <a:srgbClr val="0F172A"/>
                </a:solidFill>
                <a:latin typeface="Arial"/>
                <a:ea typeface="Arial"/>
                <a:cs typeface="Arial"/>
              </a:defRPr>
            </a:pPr>
            <a:r>
              <a:rPr sz="4800" b="1">
                <a:solidFill>
                  <a:srgbClr val="0F172A"/>
                </a:solidFill>
                <a:latin typeface="Arial"/>
                <a:ea typeface="Arial"/>
                <a:cs typeface="Arial"/>
              </a:rPr>
              <a:t>Survey follow-through meeting</a:t>
            </a:r>
          </a:p>
        </p:txBody>
      </p:sp>
      <p:sp>
        <p:nvSpPr>
          <p:cNvPr id="3" name="">
            <a:extLst xmlns:a="http://schemas.openxmlformats.org/drawingml/2006/main">
              <a:ext uri="{FF2B5EF4-FFF2-40B4-BE49-F238E27FC236}">
                <a16:creationId xmlns:a16="http://schemas.microsoft.com/office/drawing/2014/main" id="{BD3797EA-A08E-40C9-B5D8-756D19A2EC1A}"/>
              </a:ext>
            </a:extLst>
          </p:cNvPr>
          <p:cNvSpPr>
            <a:spLocks xmlns:a="http://schemas.openxmlformats.org/drawingml/2006/main" noGrp="1"/>
          </p:cNvSpPr>
          <p:nvPr/>
        </p:nvSpPr>
        <p:spPr>
          <a:xfrm xmlns:a="http://schemas.openxmlformats.org/drawingml/2006/main">
            <a:off x="685800" y="2543175"/>
            <a:ext cx="9906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0">
                <a:solidFill>
                  <a:srgbClr val="263FA9"/>
                </a:solidFill>
                <a:latin typeface="Arial"/>
                <a:ea typeface="Arial"/>
                <a:cs typeface="Arial"/>
              </a:defRPr>
            </a:pPr>
            <a:r>
              <a:rPr sz="2850" b="0">
                <a:solidFill>
                  <a:srgbClr val="263FA9"/>
                </a:solidFill>
                <a:latin typeface="Arial"/>
                <a:ea typeface="Arial"/>
                <a:cs typeface="Arial"/>
              </a:rPr>
              <a:t>Choose one action, an owner, and a review date</a:t>
            </a:r>
          </a:p>
        </p:txBody>
      </p:sp>
      <p:sp>
        <p:nvSpPr>
          <p:cNvPr id="4" name="">
            <a:extLst xmlns:a="http://schemas.openxmlformats.org/drawingml/2006/main">
              <a:ext uri="{FF2B5EF4-FFF2-40B4-BE49-F238E27FC236}">
                <a16:creationId xmlns:a16="http://schemas.microsoft.com/office/drawing/2014/main" id="{3F8127A2-7B7A-47C5-A32F-E555D62A5E12}"/>
              </a:ext>
            </a:extLst>
          </p:cNvPr>
          <p:cNvSpPr>
            <a:spLocks xmlns:a="http://schemas.openxmlformats.org/drawingml/2006/main" noGrp="1"/>
          </p:cNvSpPr>
          <p:nvPr/>
        </p:nvSpPr>
        <p:spPr>
          <a:xfrm xmlns:a="http://schemas.openxmlformats.org/drawingml/2006/main">
            <a:off x="685800" y="3810000"/>
            <a:ext cx="10477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334155"/>
                </a:solidFill>
                <a:latin typeface="Arial"/>
                <a:ea typeface="Arial"/>
                <a:cs typeface="Arial"/>
              </a:defRPr>
            </a:pPr>
            <a:r>
              <a:rPr sz="2250" b="0">
                <a:solidFill>
                  <a:srgbClr val="334155"/>
                </a:solidFill>
                <a:latin typeface="Arial"/>
                <a:ea typeface="Arial"/>
                <a:cs typeface="Arial"/>
              </a:rPr>
              <a:t>[Team name] | [Meeting date]</a:t>
            </a:r>
          </a:p>
        </p:txBody>
      </p:sp>
      <p:sp>
        <p:nvSpPr>
          <p:cNvPr id="5" name="">
            <a:extLst xmlns:a="http://schemas.openxmlformats.org/drawingml/2006/main">
              <a:ext uri="{FF2B5EF4-FFF2-40B4-BE49-F238E27FC236}">
                <a16:creationId xmlns:a16="http://schemas.microsoft.com/office/drawing/2014/main" id="{334D2E75-B659-4FEC-AAF3-6F7B3220F64F}"/>
              </a:ext>
            </a:extLst>
          </p:cNvPr>
          <p:cNvSpPr>
            <a:spLocks xmlns:a="http://schemas.openxmlformats.org/drawingml/2006/main" noGrp="1"/>
          </p:cNvSpPr>
          <p:nvPr/>
        </p:nvSpPr>
        <p:spPr>
          <a:xfrm xmlns:a="http://schemas.openxmlformats.org/drawingml/2006/main">
            <a:off x="685800" y="4400550"/>
            <a:ext cx="10477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334155"/>
                </a:solidFill>
                <a:latin typeface="Arial"/>
                <a:ea typeface="Arial"/>
                <a:cs typeface="Arial"/>
              </a:defRPr>
            </a:pPr>
            <a:r>
              <a:rPr sz="2250" b="0">
                <a:solidFill>
                  <a:srgbClr val="334155"/>
                </a:solidFill>
                <a:latin typeface="Arial"/>
                <a:ea typeface="Arial"/>
                <a:cs typeface="Arial"/>
              </a:rPr>
              <a:t>30 minutes</a:t>
            </a:r>
          </a:p>
        </p:txBody>
      </p:sp>
      <p:sp>
        <p:nvSpPr>
          <p:cNvPr id="6" name="">
            <a:extLst xmlns:a="http://schemas.openxmlformats.org/drawingml/2006/main">
              <a:ext uri="{FF2B5EF4-FFF2-40B4-BE49-F238E27FC236}">
                <a16:creationId xmlns:a16="http://schemas.microsoft.com/office/drawing/2014/main" id="{BA5AC6E4-42F0-40E6-BB39-6B390022C5A9}"/>
              </a:ext>
            </a:extLst>
          </p:cNvPr>
          <p:cNvSpPr>
            <a:spLocks xmlns:a="http://schemas.openxmlformats.org/drawingml/2006/main" noGrp="1"/>
          </p:cNvSpPr>
          <p:nvPr/>
        </p:nvSpPr>
        <p:spPr>
          <a:xfrm xmlns:a="http://schemas.openxmlformats.org/drawingml/2006/main">
            <a:off x="685800" y="4991100"/>
            <a:ext cx="10477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334155"/>
                </a:solidFill>
                <a:latin typeface="Arial"/>
                <a:ea typeface="Arial"/>
                <a:cs typeface="Arial"/>
              </a:defRPr>
            </a:pPr>
            <a:r>
              <a:rPr sz="2250" b="0">
                <a:solidFill>
                  <a:srgbClr val="334155"/>
                </a:solidFill>
                <a:latin typeface="Arial"/>
                <a:ea typeface="Arial"/>
                <a:cs typeface="Arial"/>
              </a:rPr>
              <a:t>Synthetic practice example: 25 invited people in a 60-person company</a:t>
            </a:r>
          </a:p>
        </p:txBody>
      </p:sp>
      <p:sp>
        <p:nvSpPr>
          <p:cNvPr id="7" name="">
            <a:extLst xmlns:a="http://schemas.openxmlformats.org/drawingml/2006/main">
              <a:ext uri="{FF2B5EF4-FFF2-40B4-BE49-F238E27FC236}">
                <a16:creationId xmlns:a16="http://schemas.microsoft.com/office/drawing/2014/main" id="{58979EC3-7A0B-45BD-9C4E-A0B871BE1725}"/>
              </a:ext>
            </a:extLst>
          </p:cNvPr>
          <p:cNvSpPr>
            <a:spLocks xmlns:a="http://schemas.openxmlformats.org/drawingml/2006/main" noGrp="1"/>
          </p:cNvSpPr>
          <p:nvPr/>
        </p:nvSpPr>
        <p:spPr>
          <a:xfrm xmlns:a="http://schemas.openxmlformats.org/drawingml/2006/main">
            <a:off x="685800" y="6286500"/>
            <a:ext cx="100488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334155"/>
                </a:solidFill>
                <a:latin typeface="Arial"/>
                <a:ea typeface="Arial"/>
                <a:cs typeface="Arial"/>
              </a:defRPr>
            </a:pPr>
            <a:r>
              <a:rPr sz="1350" b="0">
                <a:solidFill>
                  <a:srgbClr val="334155"/>
                </a:solidFill>
                <a:latin typeface="Arial"/>
                <a:ea typeface="Arial"/>
                <a:cs typeface="Arial"/>
              </a:rPr>
              <a:t>Synthetic example. Replace the results, themes, and dates before use.</a:t>
            </a:r>
          </a:p>
        </p:txBody>
      </p:sp>
      <p:sp>
        <p:nvSpPr>
          <p:cNvPr id="8" name="">
            <a:extLst xmlns:a="http://schemas.openxmlformats.org/drawingml/2006/main">
              <a:ext uri="{FF2B5EF4-FFF2-40B4-BE49-F238E27FC236}">
                <a16:creationId xmlns:a16="http://schemas.microsoft.com/office/drawing/2014/main" id="{9A091D57-0FAD-43BD-8942-ABC64FB6FFE5}"/>
              </a:ext>
            </a:extLst>
          </p:cNvPr>
          <p:cNvSpPr>
            <a:spLocks xmlns:a="http://schemas.openxmlformats.org/drawingml/2006/main" noGrp="1"/>
          </p:cNvSpPr>
          <p:nvPr/>
        </p:nvSpPr>
        <p:spPr>
          <a:xfrm xmlns:a="http://schemas.openxmlformats.org/drawingml/2006/main">
            <a:off x="10991850" y="6267450"/>
            <a:ext cx="5143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63FA9"/>
                </a:solidFill>
                <a:latin typeface="Arial"/>
                <a:ea typeface="Arial"/>
                <a:cs typeface="Arial"/>
              </a:defRPr>
            </a:pPr>
            <a:r>
              <a:rPr sz="1500" b="0">
                <a:solidFill>
                  <a:srgbClr val="263FA9"/>
                </a:solidFill>
                <a:latin typeface="Arial"/>
                <a:ea typeface="Arial"/>
                <a:cs typeface="Arial"/>
              </a:rPr>
              <a:t>1</a:t>
            </a:r>
          </a:p>
        </p:txBody>
      </p:sp>
    </p:spTree>
    <p:extLst>
      <p:ext uri="{BB962C8B-B14F-4D97-AF65-F5344CB8AC3E}">
        <p14:creationId xmlns:p14="http://schemas.microsoft.com/office/powerpoint/2010/main" val="850777248"/>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edb0cc6196f74802"/>
          <a:stretch xmlns:a="http://schemas.openxmlformats.org/drawingml/2006/main"/>
        </p:blipFill>
        <p:spPr>
          <a:xfrm xmlns:a="http://schemas.openxmlformats.org/drawingml/2006/main">
            <a:off x="685800" y="280670"/>
            <a:ext cx="2095500" cy="39116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782699D-7426-44F8-9A76-73E60EE7B0EB}"/>
              </a:ext>
            </a:extLst>
          </p:cNvPr>
          <p:cNvSpPr>
            <a:spLocks xmlns:a="http://schemas.openxmlformats.org/drawingml/2006/main" noGrp="1"/>
          </p:cNvSpPr>
          <p:nvPr/>
        </p:nvSpPr>
        <p:spPr>
          <a:xfrm xmlns:a="http://schemas.openxmlformats.org/drawingml/2006/main">
            <a:off x="685800" y="933450"/>
            <a:ext cx="108204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0F172A"/>
                </a:solidFill>
                <a:latin typeface="Arial"/>
                <a:ea typeface="Arial"/>
                <a:cs typeface="Arial"/>
              </a:defRPr>
            </a:pPr>
            <a:r>
              <a:rPr sz="3600" b="1">
                <a:solidFill>
                  <a:srgbClr val="0F172A"/>
                </a:solidFill>
                <a:latin typeface="Arial"/>
                <a:ea typeface="Arial"/>
                <a:cs typeface="Arial"/>
              </a:rPr>
              <a:t>Agenda and discussion rules</a:t>
            </a:r>
          </a:p>
        </p:txBody>
      </p:sp>
      <p:sp>
        <p:nvSpPr>
          <p:cNvPr id="3" name="">
            <a:extLst xmlns:a="http://schemas.openxmlformats.org/drawingml/2006/main">
              <a:ext uri="{FF2B5EF4-FFF2-40B4-BE49-F238E27FC236}">
                <a16:creationId xmlns:a16="http://schemas.microsoft.com/office/drawing/2014/main" id="{54D27384-1508-4392-8CF7-AD7C353E17DA}"/>
              </a:ext>
            </a:extLst>
          </p:cNvPr>
          <p:cNvSpPr>
            <a:spLocks xmlns:a="http://schemas.openxmlformats.org/drawingml/2006/main" noGrp="1"/>
          </p:cNvSpPr>
          <p:nvPr/>
        </p:nvSpPr>
        <p:spPr>
          <a:xfrm xmlns:a="http://schemas.openxmlformats.org/drawingml/2006/main">
            <a:off x="685800" y="1933575"/>
            <a:ext cx="1285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263FA9"/>
                </a:solidFill>
                <a:latin typeface="Arial"/>
                <a:ea typeface="Arial"/>
                <a:cs typeface="Arial"/>
              </a:defRPr>
            </a:pPr>
            <a:r>
              <a:rPr sz="2400" b="1">
                <a:solidFill>
                  <a:srgbClr val="263FA9"/>
                </a:solidFill>
                <a:latin typeface="Arial"/>
                <a:ea typeface="Arial"/>
                <a:cs typeface="Arial"/>
              </a:rPr>
              <a:t>3 min</a:t>
            </a:r>
          </a:p>
        </p:txBody>
      </p:sp>
      <p:sp>
        <p:nvSpPr>
          <p:cNvPr id="4" name="">
            <a:extLst xmlns:a="http://schemas.openxmlformats.org/drawingml/2006/main">
              <a:ext uri="{FF2B5EF4-FFF2-40B4-BE49-F238E27FC236}">
                <a16:creationId xmlns:a16="http://schemas.microsoft.com/office/drawing/2014/main" id="{4C9B213C-CF74-478D-8ADF-52047848A685}"/>
              </a:ext>
            </a:extLst>
          </p:cNvPr>
          <p:cNvSpPr>
            <a:spLocks xmlns:a="http://schemas.openxmlformats.org/drawingml/2006/main" noGrp="1"/>
          </p:cNvSpPr>
          <p:nvPr/>
        </p:nvSpPr>
        <p:spPr>
          <a:xfrm xmlns:a="http://schemas.openxmlformats.org/drawingml/2006/main">
            <a:off x="2095500" y="1933575"/>
            <a:ext cx="44767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F172A"/>
                </a:solidFill>
                <a:latin typeface="Arial"/>
                <a:ea typeface="Arial"/>
                <a:cs typeface="Arial"/>
              </a:defRPr>
            </a:pPr>
            <a:r>
              <a:rPr sz="2175" b="0">
                <a:solidFill>
                  <a:srgbClr val="0F172A"/>
                </a:solidFill>
                <a:latin typeface="Arial"/>
                <a:ea typeface="Arial"/>
                <a:cs typeface="Arial"/>
              </a:rPr>
              <a:t>Set the scope and rules</a:t>
            </a:r>
          </a:p>
        </p:txBody>
      </p:sp>
      <p:sp>
        <p:nvSpPr>
          <p:cNvPr id="5" name="">
            <a:extLst xmlns:a="http://schemas.openxmlformats.org/drawingml/2006/main">
              <a:ext uri="{FF2B5EF4-FFF2-40B4-BE49-F238E27FC236}">
                <a16:creationId xmlns:a16="http://schemas.microsoft.com/office/drawing/2014/main" id="{C44F4861-4AF1-4806-94AE-70BDC0AF00D3}"/>
              </a:ext>
            </a:extLst>
          </p:cNvPr>
          <p:cNvSpPr>
            <a:spLocks xmlns:a="http://schemas.openxmlformats.org/drawingml/2006/main" noGrp="1"/>
          </p:cNvSpPr>
          <p:nvPr/>
        </p:nvSpPr>
        <p:spPr>
          <a:xfrm xmlns:a="http://schemas.openxmlformats.org/drawingml/2006/main">
            <a:off x="685800" y="2638425"/>
            <a:ext cx="1285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263FA9"/>
                </a:solidFill>
                <a:latin typeface="Arial"/>
                <a:ea typeface="Arial"/>
                <a:cs typeface="Arial"/>
              </a:defRPr>
            </a:pPr>
            <a:r>
              <a:rPr sz="2400" b="1">
                <a:solidFill>
                  <a:srgbClr val="263FA9"/>
                </a:solidFill>
                <a:latin typeface="Arial"/>
                <a:ea typeface="Arial"/>
                <a:cs typeface="Arial"/>
              </a:rPr>
              <a:t>5 min</a:t>
            </a:r>
          </a:p>
        </p:txBody>
      </p:sp>
      <p:sp>
        <p:nvSpPr>
          <p:cNvPr id="6" name="">
            <a:extLst xmlns:a="http://schemas.openxmlformats.org/drawingml/2006/main">
              <a:ext uri="{FF2B5EF4-FFF2-40B4-BE49-F238E27FC236}">
                <a16:creationId xmlns:a16="http://schemas.microsoft.com/office/drawing/2014/main" id="{A96C019E-48BD-4EEE-B866-51943FAA8BFC}"/>
              </a:ext>
            </a:extLst>
          </p:cNvPr>
          <p:cNvSpPr>
            <a:spLocks xmlns:a="http://schemas.openxmlformats.org/drawingml/2006/main" noGrp="1"/>
          </p:cNvSpPr>
          <p:nvPr/>
        </p:nvSpPr>
        <p:spPr>
          <a:xfrm xmlns:a="http://schemas.openxmlformats.org/drawingml/2006/main">
            <a:off x="2095500" y="2638425"/>
            <a:ext cx="44767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F172A"/>
                </a:solidFill>
                <a:latin typeface="Arial"/>
                <a:ea typeface="Arial"/>
                <a:cs typeface="Arial"/>
              </a:defRPr>
            </a:pPr>
            <a:r>
              <a:rPr sz="2175" b="0">
                <a:solidFill>
                  <a:srgbClr val="0F172A"/>
                </a:solidFill>
                <a:latin typeface="Arial"/>
                <a:ea typeface="Arial"/>
                <a:cs typeface="Arial"/>
              </a:rPr>
              <a:t>Read the results and limits</a:t>
            </a:r>
          </a:p>
        </p:txBody>
      </p:sp>
      <p:sp>
        <p:nvSpPr>
          <p:cNvPr id="7" name="">
            <a:extLst xmlns:a="http://schemas.openxmlformats.org/drawingml/2006/main">
              <a:ext uri="{FF2B5EF4-FFF2-40B4-BE49-F238E27FC236}">
                <a16:creationId xmlns:a16="http://schemas.microsoft.com/office/drawing/2014/main" id="{F1E39B0D-1EC3-45A1-926A-032B91374C3B}"/>
              </a:ext>
            </a:extLst>
          </p:cNvPr>
          <p:cNvSpPr>
            <a:spLocks xmlns:a="http://schemas.openxmlformats.org/drawingml/2006/main" noGrp="1"/>
          </p:cNvSpPr>
          <p:nvPr/>
        </p:nvSpPr>
        <p:spPr>
          <a:xfrm xmlns:a="http://schemas.openxmlformats.org/drawingml/2006/main">
            <a:off x="685800" y="3343275"/>
            <a:ext cx="1285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263FA9"/>
                </a:solidFill>
                <a:latin typeface="Arial"/>
                <a:ea typeface="Arial"/>
                <a:cs typeface="Arial"/>
              </a:defRPr>
            </a:pPr>
            <a:r>
              <a:rPr sz="2400" b="1">
                <a:solidFill>
                  <a:srgbClr val="263FA9"/>
                </a:solidFill>
                <a:latin typeface="Arial"/>
                <a:ea typeface="Arial"/>
                <a:cs typeface="Arial"/>
              </a:rPr>
              <a:t>10 min</a:t>
            </a:r>
          </a:p>
        </p:txBody>
      </p:sp>
      <p:sp>
        <p:nvSpPr>
          <p:cNvPr id="8" name="">
            <a:extLst xmlns:a="http://schemas.openxmlformats.org/drawingml/2006/main">
              <a:ext uri="{FF2B5EF4-FFF2-40B4-BE49-F238E27FC236}">
                <a16:creationId xmlns:a16="http://schemas.microsoft.com/office/drawing/2014/main" id="{9484EF7A-4B0E-43D3-A0D9-2D96674B79E4}"/>
              </a:ext>
            </a:extLst>
          </p:cNvPr>
          <p:cNvSpPr>
            <a:spLocks xmlns:a="http://schemas.openxmlformats.org/drawingml/2006/main" noGrp="1"/>
          </p:cNvSpPr>
          <p:nvPr/>
        </p:nvSpPr>
        <p:spPr>
          <a:xfrm xmlns:a="http://schemas.openxmlformats.org/drawingml/2006/main">
            <a:off x="2095500" y="3343275"/>
            <a:ext cx="44767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F172A"/>
                </a:solidFill>
                <a:latin typeface="Arial"/>
                <a:ea typeface="Arial"/>
                <a:cs typeface="Arial"/>
              </a:defRPr>
            </a:pPr>
            <a:r>
              <a:rPr sz="2175" b="0">
                <a:solidFill>
                  <a:srgbClr val="0F172A"/>
                </a:solidFill>
                <a:latin typeface="Arial"/>
                <a:ea typeface="Arial"/>
                <a:cs typeface="Arial"/>
              </a:rPr>
              <a:t>Discuss one theme</a:t>
            </a:r>
          </a:p>
        </p:txBody>
      </p:sp>
      <p:sp>
        <p:nvSpPr>
          <p:cNvPr id="9" name="">
            <a:extLst xmlns:a="http://schemas.openxmlformats.org/drawingml/2006/main">
              <a:ext uri="{FF2B5EF4-FFF2-40B4-BE49-F238E27FC236}">
                <a16:creationId xmlns:a16="http://schemas.microsoft.com/office/drawing/2014/main" id="{C266D548-FE76-463F-A8A6-8EEA04D2ADE9}"/>
              </a:ext>
            </a:extLst>
          </p:cNvPr>
          <p:cNvSpPr>
            <a:spLocks xmlns:a="http://schemas.openxmlformats.org/drawingml/2006/main" noGrp="1"/>
          </p:cNvSpPr>
          <p:nvPr/>
        </p:nvSpPr>
        <p:spPr>
          <a:xfrm xmlns:a="http://schemas.openxmlformats.org/drawingml/2006/main">
            <a:off x="685800" y="4048125"/>
            <a:ext cx="1285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263FA9"/>
                </a:solidFill>
                <a:latin typeface="Arial"/>
                <a:ea typeface="Arial"/>
                <a:cs typeface="Arial"/>
              </a:defRPr>
            </a:pPr>
            <a:r>
              <a:rPr sz="2400" b="1">
                <a:solidFill>
                  <a:srgbClr val="263FA9"/>
                </a:solidFill>
                <a:latin typeface="Arial"/>
                <a:ea typeface="Arial"/>
                <a:cs typeface="Arial"/>
              </a:rPr>
              <a:t>8 min</a:t>
            </a:r>
          </a:p>
        </p:txBody>
      </p:sp>
      <p:sp>
        <p:nvSpPr>
          <p:cNvPr id="10" name="">
            <a:extLst xmlns:a="http://schemas.openxmlformats.org/drawingml/2006/main">
              <a:ext uri="{FF2B5EF4-FFF2-40B4-BE49-F238E27FC236}">
                <a16:creationId xmlns:a16="http://schemas.microsoft.com/office/drawing/2014/main" id="{04FE82A1-CD93-4C3D-881B-D4C3B3FDBEB2}"/>
              </a:ext>
            </a:extLst>
          </p:cNvPr>
          <p:cNvSpPr>
            <a:spLocks xmlns:a="http://schemas.openxmlformats.org/drawingml/2006/main" noGrp="1"/>
          </p:cNvSpPr>
          <p:nvPr/>
        </p:nvSpPr>
        <p:spPr>
          <a:xfrm xmlns:a="http://schemas.openxmlformats.org/drawingml/2006/main">
            <a:off x="2095500" y="4048125"/>
            <a:ext cx="44767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F172A"/>
                </a:solidFill>
                <a:latin typeface="Arial"/>
                <a:ea typeface="Arial"/>
                <a:cs typeface="Arial"/>
              </a:defRPr>
            </a:pPr>
            <a:r>
              <a:rPr sz="2175" b="0">
                <a:solidFill>
                  <a:srgbClr val="0F172A"/>
                </a:solidFill>
                <a:latin typeface="Arial"/>
                <a:ea typeface="Arial"/>
                <a:cs typeface="Arial"/>
              </a:rPr>
              <a:t>Agree an action and owner</a:t>
            </a:r>
          </a:p>
        </p:txBody>
      </p:sp>
      <p:sp>
        <p:nvSpPr>
          <p:cNvPr id="11" name="">
            <a:extLst xmlns:a="http://schemas.openxmlformats.org/drawingml/2006/main">
              <a:ext uri="{FF2B5EF4-FFF2-40B4-BE49-F238E27FC236}">
                <a16:creationId xmlns:a16="http://schemas.microsoft.com/office/drawing/2014/main" id="{8B838C01-48FF-48FD-B6DB-BA5FDF3EAF66}"/>
              </a:ext>
            </a:extLst>
          </p:cNvPr>
          <p:cNvSpPr>
            <a:spLocks xmlns:a="http://schemas.openxmlformats.org/drawingml/2006/main" noGrp="1"/>
          </p:cNvSpPr>
          <p:nvPr/>
        </p:nvSpPr>
        <p:spPr>
          <a:xfrm xmlns:a="http://schemas.openxmlformats.org/drawingml/2006/main">
            <a:off x="685800" y="4752975"/>
            <a:ext cx="1285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263FA9"/>
                </a:solidFill>
                <a:latin typeface="Arial"/>
                <a:ea typeface="Arial"/>
                <a:cs typeface="Arial"/>
              </a:defRPr>
            </a:pPr>
            <a:r>
              <a:rPr sz="2400" b="1">
                <a:solidFill>
                  <a:srgbClr val="263FA9"/>
                </a:solidFill>
                <a:latin typeface="Arial"/>
                <a:ea typeface="Arial"/>
                <a:cs typeface="Arial"/>
              </a:rPr>
              <a:t>4 min</a:t>
            </a:r>
          </a:p>
        </p:txBody>
      </p:sp>
      <p:sp>
        <p:nvSpPr>
          <p:cNvPr id="12" name="">
            <a:extLst xmlns:a="http://schemas.openxmlformats.org/drawingml/2006/main">
              <a:ext uri="{FF2B5EF4-FFF2-40B4-BE49-F238E27FC236}">
                <a16:creationId xmlns:a16="http://schemas.microsoft.com/office/drawing/2014/main" id="{C519DE19-174A-4DC3-81E9-FE30A62031EF}"/>
              </a:ext>
            </a:extLst>
          </p:cNvPr>
          <p:cNvSpPr>
            <a:spLocks xmlns:a="http://schemas.openxmlformats.org/drawingml/2006/main" noGrp="1"/>
          </p:cNvSpPr>
          <p:nvPr/>
        </p:nvSpPr>
        <p:spPr>
          <a:xfrm xmlns:a="http://schemas.openxmlformats.org/drawingml/2006/main">
            <a:off x="2095500" y="4752975"/>
            <a:ext cx="44767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F172A"/>
                </a:solidFill>
                <a:latin typeface="Arial"/>
                <a:ea typeface="Arial"/>
                <a:cs typeface="Arial"/>
              </a:defRPr>
            </a:pPr>
            <a:r>
              <a:rPr sz="2175" b="0">
                <a:solidFill>
                  <a:srgbClr val="0F172A"/>
                </a:solidFill>
                <a:latin typeface="Arial"/>
                <a:ea typeface="Arial"/>
                <a:cs typeface="Arial"/>
              </a:rPr>
              <a:t>Confirm the employee update and review</a:t>
            </a:r>
          </a:p>
        </p:txBody>
      </p:sp>
      <p:sp>
        <p:nvSpPr>
          <p:cNvPr id="13" name="">
            <a:extLst xmlns:a="http://schemas.openxmlformats.org/drawingml/2006/main">
              <a:ext uri="{FF2B5EF4-FFF2-40B4-BE49-F238E27FC236}">
                <a16:creationId xmlns:a16="http://schemas.microsoft.com/office/drawing/2014/main" id="{A386B744-360E-47F8-87A8-7F719878B09F}"/>
              </a:ext>
            </a:extLst>
          </p:cNvPr>
          <p:cNvSpPr>
            <a:spLocks xmlns:a="http://schemas.openxmlformats.org/drawingml/2006/main" noGrp="1"/>
          </p:cNvSpPr>
          <p:nvPr/>
        </p:nvSpPr>
        <p:spPr>
          <a:xfrm xmlns:a="http://schemas.openxmlformats.org/drawingml/2006/main">
            <a:off x="7086600" y="1905000"/>
            <a:ext cx="4419600" cy="3800475"/>
          </a:xfrm>
          <a:prstGeom xmlns:a="http://schemas.openxmlformats.org/drawingml/2006/main" prst="rect">
            <a:avLst/>
          </a:prstGeom>
          <a:solidFill xmlns:a="http://schemas.openxmlformats.org/drawingml/2006/main">
            <a:srgbClr val="EFF6FF"/>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8EEA6757-9EB3-4937-95FF-E04F664F4C44}"/>
              </a:ext>
            </a:extLst>
          </p:cNvPr>
          <p:cNvSpPr>
            <a:spLocks xmlns:a="http://schemas.openxmlformats.org/drawingml/2006/main" noGrp="1"/>
          </p:cNvSpPr>
          <p:nvPr/>
        </p:nvSpPr>
        <p:spPr>
          <a:xfrm xmlns:a="http://schemas.openxmlformats.org/drawingml/2006/main">
            <a:off x="7296150" y="2143125"/>
            <a:ext cx="39814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0F172A"/>
                </a:solidFill>
                <a:latin typeface="Arial"/>
                <a:ea typeface="Arial"/>
                <a:cs typeface="Arial"/>
              </a:defRPr>
            </a:pPr>
            <a:r>
              <a:rPr sz="2100" b="0">
                <a:solidFill>
                  <a:srgbClr val="0F172A"/>
                </a:solidFill>
                <a:latin typeface="Arial"/>
                <a:ea typeface="Arial"/>
                <a:cs typeface="Arial"/>
              </a:rPr>
              <a:t>Discuss the work, not who answered.</a:t>
            </a:r>
          </a:p>
        </p:txBody>
      </p:sp>
      <p:sp>
        <p:nvSpPr>
          <p:cNvPr id="15" name="">
            <a:extLst xmlns:a="http://schemas.openxmlformats.org/drawingml/2006/main">
              <a:ext uri="{FF2B5EF4-FFF2-40B4-BE49-F238E27FC236}">
                <a16:creationId xmlns:a16="http://schemas.microsoft.com/office/drawing/2014/main" id="{30ECF4E9-730F-4057-A64C-D1B78D582B87}"/>
              </a:ext>
            </a:extLst>
          </p:cNvPr>
          <p:cNvSpPr>
            <a:spLocks xmlns:a="http://schemas.openxmlformats.org/drawingml/2006/main" noGrp="1"/>
          </p:cNvSpPr>
          <p:nvPr/>
        </p:nvSpPr>
        <p:spPr>
          <a:xfrm xmlns:a="http://schemas.openxmlformats.org/drawingml/2006/main">
            <a:off x="7296150" y="3257550"/>
            <a:ext cx="39814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0F172A"/>
                </a:solidFill>
                <a:latin typeface="Arial"/>
                <a:ea typeface="Arial"/>
                <a:cs typeface="Arial"/>
              </a:defRPr>
            </a:pPr>
            <a:r>
              <a:rPr sz="2100" b="0">
                <a:solidFill>
                  <a:srgbClr val="0F172A"/>
                </a:solidFill>
                <a:latin typeface="Arial"/>
                <a:ea typeface="Arial"/>
                <a:cs typeface="Arial"/>
              </a:rPr>
              <a:t>Anyone can pass. Do not ask people to explain their survey score.</a:t>
            </a:r>
          </a:p>
        </p:txBody>
      </p:sp>
      <p:sp>
        <p:nvSpPr>
          <p:cNvPr id="16" name="">
            <a:extLst xmlns:a="http://schemas.openxmlformats.org/drawingml/2006/main">
              <a:ext uri="{FF2B5EF4-FFF2-40B4-BE49-F238E27FC236}">
                <a16:creationId xmlns:a16="http://schemas.microsoft.com/office/drawing/2014/main" id="{16DA9D15-8E3C-43B5-80BA-8F8D02505729}"/>
              </a:ext>
            </a:extLst>
          </p:cNvPr>
          <p:cNvSpPr>
            <a:spLocks xmlns:a="http://schemas.openxmlformats.org/drawingml/2006/main" noGrp="1"/>
          </p:cNvSpPr>
          <p:nvPr/>
        </p:nvSpPr>
        <p:spPr>
          <a:xfrm xmlns:a="http://schemas.openxmlformats.org/drawingml/2006/main">
            <a:off x="7296150" y="4371975"/>
            <a:ext cx="39814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0F172A"/>
                </a:solidFill>
                <a:latin typeface="Arial"/>
                <a:ea typeface="Arial"/>
                <a:cs typeface="Arial"/>
              </a:defRPr>
            </a:pPr>
            <a:r>
              <a:rPr sz="2100" b="0">
                <a:solidFill>
                  <a:srgbClr val="0F172A"/>
                </a:solidFill>
                <a:latin typeface="Arial"/>
                <a:ea typeface="Arial"/>
                <a:cs typeface="Arial"/>
              </a:rPr>
              <a:t>Use [People contact / route] for an issue that needs a private conversation.</a:t>
            </a:r>
          </a:p>
        </p:txBody>
      </p:sp>
      <p:sp>
        <p:nvSpPr>
          <p:cNvPr id="17" name="">
            <a:extLst xmlns:a="http://schemas.openxmlformats.org/drawingml/2006/main">
              <a:ext uri="{FF2B5EF4-FFF2-40B4-BE49-F238E27FC236}">
                <a16:creationId xmlns:a16="http://schemas.microsoft.com/office/drawing/2014/main" id="{17F52D95-72A1-4D6E-8394-9D026CCC7196}"/>
              </a:ext>
            </a:extLst>
          </p:cNvPr>
          <p:cNvSpPr>
            <a:spLocks xmlns:a="http://schemas.openxmlformats.org/drawingml/2006/main" noGrp="1"/>
          </p:cNvSpPr>
          <p:nvPr/>
        </p:nvSpPr>
        <p:spPr>
          <a:xfrm xmlns:a="http://schemas.openxmlformats.org/drawingml/2006/main">
            <a:off x="685800" y="6286500"/>
            <a:ext cx="100488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334155"/>
                </a:solidFill>
                <a:latin typeface="Arial"/>
                <a:ea typeface="Arial"/>
                <a:cs typeface="Arial"/>
              </a:defRPr>
            </a:pPr>
            <a:r>
              <a:rPr sz="1350" b="0">
                <a:solidFill>
                  <a:srgbClr val="334155"/>
                </a:solidFill>
                <a:latin typeface="Arial"/>
                <a:ea typeface="Arial"/>
                <a:cs typeface="Arial"/>
              </a:rPr>
              <a:t>Synthetic example. Replace the results, themes, and dates before use.</a:t>
            </a:r>
          </a:p>
        </p:txBody>
      </p:sp>
      <p:sp>
        <p:nvSpPr>
          <p:cNvPr id="18" name="">
            <a:extLst xmlns:a="http://schemas.openxmlformats.org/drawingml/2006/main">
              <a:ext uri="{FF2B5EF4-FFF2-40B4-BE49-F238E27FC236}">
                <a16:creationId xmlns:a16="http://schemas.microsoft.com/office/drawing/2014/main" id="{E768EA2C-C985-4F0F-9CB7-0244B0D5615D}"/>
              </a:ext>
            </a:extLst>
          </p:cNvPr>
          <p:cNvSpPr>
            <a:spLocks xmlns:a="http://schemas.openxmlformats.org/drawingml/2006/main" noGrp="1"/>
          </p:cNvSpPr>
          <p:nvPr/>
        </p:nvSpPr>
        <p:spPr>
          <a:xfrm xmlns:a="http://schemas.openxmlformats.org/drawingml/2006/main">
            <a:off x="10991850" y="6267450"/>
            <a:ext cx="5143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63FA9"/>
                </a:solidFill>
                <a:latin typeface="Arial"/>
                <a:ea typeface="Arial"/>
                <a:cs typeface="Arial"/>
              </a:defRPr>
            </a:pPr>
            <a:r>
              <a:rPr sz="1500" b="0">
                <a:solidFill>
                  <a:srgbClr val="263FA9"/>
                </a:solidFill>
                <a:latin typeface="Arial"/>
                <a:ea typeface="Arial"/>
                <a:cs typeface="Arial"/>
              </a:rPr>
              <a:t>2</a:t>
            </a:r>
          </a:p>
        </p:txBody>
      </p:sp>
    </p:spTree>
    <p:extLst>
      <p:ext uri="{BB962C8B-B14F-4D97-AF65-F5344CB8AC3E}">
        <p14:creationId xmlns:p14="http://schemas.microsoft.com/office/powerpoint/2010/main" val="1646161701"/>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a5a586e8b450465b"/>
          <a:stretch xmlns:a="http://schemas.openxmlformats.org/drawingml/2006/main"/>
        </p:blipFill>
        <p:spPr>
          <a:xfrm xmlns:a="http://schemas.openxmlformats.org/drawingml/2006/main">
            <a:off x="685800" y="280670"/>
            <a:ext cx="2095500" cy="39116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671FC11-6635-4937-B49D-5463734A5207}"/>
              </a:ext>
            </a:extLst>
          </p:cNvPr>
          <p:cNvSpPr>
            <a:spLocks xmlns:a="http://schemas.openxmlformats.org/drawingml/2006/main" noGrp="1"/>
          </p:cNvSpPr>
          <p:nvPr/>
        </p:nvSpPr>
        <p:spPr>
          <a:xfrm xmlns:a="http://schemas.openxmlformats.org/drawingml/2006/main">
            <a:off x="685800" y="933450"/>
            <a:ext cx="108204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0F172A"/>
                </a:solidFill>
                <a:latin typeface="Arial"/>
                <a:ea typeface="Arial"/>
                <a:cs typeface="Arial"/>
              </a:defRPr>
            </a:pPr>
            <a:r>
              <a:rPr sz="3600" b="1">
                <a:solidFill>
                  <a:srgbClr val="0F172A"/>
                </a:solidFill>
                <a:latin typeface="Arial"/>
                <a:ea typeface="Arial"/>
                <a:cs typeface="Arial"/>
              </a:rPr>
              <a:t>Results we can share</a:t>
            </a:r>
          </a:p>
        </p:txBody>
      </p:sp>
      <p:sp>
        <p:nvSpPr>
          <p:cNvPr id="3" name="">
            <a:extLst xmlns:a="http://schemas.openxmlformats.org/drawingml/2006/main">
              <a:ext uri="{FF2B5EF4-FFF2-40B4-BE49-F238E27FC236}">
                <a16:creationId xmlns:a16="http://schemas.microsoft.com/office/drawing/2014/main" id="{D77253B7-79C6-4B7E-873F-CD6334D668C4}"/>
              </a:ext>
            </a:extLst>
          </p:cNvPr>
          <p:cNvSpPr>
            <a:spLocks xmlns:a="http://schemas.openxmlformats.org/drawingml/2006/main" noGrp="1"/>
          </p:cNvSpPr>
          <p:nvPr/>
        </p:nvSpPr>
        <p:spPr>
          <a:xfrm xmlns:a="http://schemas.openxmlformats.org/drawingml/2006/main">
            <a:off x="685800" y="1905000"/>
            <a:ext cx="3448050" cy="1238250"/>
          </a:xfrm>
          <a:prstGeom xmlns:a="http://schemas.openxmlformats.org/drawingml/2006/main" prst="rect">
            <a:avLst/>
          </a:prstGeom>
          <a:solidFill xmlns:a="http://schemas.openxmlformats.org/drawingml/2006/main">
            <a:srgbClr val="EFF6FF"/>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A132B261-3038-4A53-88FA-C33E8AAF3444}"/>
              </a:ext>
            </a:extLst>
          </p:cNvPr>
          <p:cNvSpPr>
            <a:spLocks xmlns:a="http://schemas.openxmlformats.org/drawingml/2006/main" noGrp="1"/>
          </p:cNvSpPr>
          <p:nvPr/>
        </p:nvSpPr>
        <p:spPr>
          <a:xfrm xmlns:a="http://schemas.openxmlformats.org/drawingml/2006/main">
            <a:off x="857250" y="2019300"/>
            <a:ext cx="31051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263FA9"/>
                </a:solidFill>
                <a:latin typeface="Arial"/>
                <a:ea typeface="Arial"/>
                <a:cs typeface="Arial"/>
              </a:defRPr>
            </a:pPr>
            <a:r>
              <a:rPr sz="3600" b="1">
                <a:solidFill>
                  <a:srgbClr val="263FA9"/>
                </a:solidFill>
                <a:latin typeface="Arial"/>
                <a:ea typeface="Arial"/>
                <a:cs typeface="Arial"/>
              </a:rPr>
              <a:t>+35</a:t>
            </a:r>
          </a:p>
        </p:txBody>
      </p:sp>
      <p:sp>
        <p:nvSpPr>
          <p:cNvPr id="5" name="">
            <a:extLst xmlns:a="http://schemas.openxmlformats.org/drawingml/2006/main">
              <a:ext uri="{FF2B5EF4-FFF2-40B4-BE49-F238E27FC236}">
                <a16:creationId xmlns:a16="http://schemas.microsoft.com/office/drawing/2014/main" id="{2E674EC9-6A0E-41A7-9B94-91FC1B3E6D1F}"/>
              </a:ext>
            </a:extLst>
          </p:cNvPr>
          <p:cNvSpPr>
            <a:spLocks xmlns:a="http://schemas.openxmlformats.org/drawingml/2006/main" noGrp="1"/>
          </p:cNvSpPr>
          <p:nvPr/>
        </p:nvSpPr>
        <p:spPr>
          <a:xfrm xmlns:a="http://schemas.openxmlformats.org/drawingml/2006/main">
            <a:off x="857250" y="2667000"/>
            <a:ext cx="31051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0F172A"/>
                </a:solidFill>
                <a:latin typeface="Arial"/>
                <a:ea typeface="Arial"/>
                <a:cs typeface="Arial"/>
              </a:defRPr>
            </a:pPr>
            <a:r>
              <a:rPr sz="1875" b="0">
                <a:solidFill>
                  <a:srgbClr val="0F172A"/>
                </a:solidFill>
                <a:latin typeface="Arial"/>
                <a:ea typeface="Arial"/>
                <a:cs typeface="Arial"/>
              </a:rPr>
              <a:t>September eNPS</a:t>
            </a:r>
          </a:p>
        </p:txBody>
      </p:sp>
      <p:sp>
        <p:nvSpPr>
          <p:cNvPr id="6" name="">
            <a:extLst xmlns:a="http://schemas.openxmlformats.org/drawingml/2006/main">
              <a:ext uri="{FF2B5EF4-FFF2-40B4-BE49-F238E27FC236}">
                <a16:creationId xmlns:a16="http://schemas.microsoft.com/office/drawing/2014/main" id="{1BDE7028-3216-4296-AAB9-F1D59B5631D2}"/>
              </a:ext>
            </a:extLst>
          </p:cNvPr>
          <p:cNvSpPr>
            <a:spLocks xmlns:a="http://schemas.openxmlformats.org/drawingml/2006/main" noGrp="1"/>
          </p:cNvSpPr>
          <p:nvPr/>
        </p:nvSpPr>
        <p:spPr>
          <a:xfrm xmlns:a="http://schemas.openxmlformats.org/drawingml/2006/main">
            <a:off x="4371975" y="1905000"/>
            <a:ext cx="3448050" cy="1238250"/>
          </a:xfrm>
          <a:prstGeom xmlns:a="http://schemas.openxmlformats.org/drawingml/2006/main" prst="rect">
            <a:avLst/>
          </a:prstGeom>
          <a:solidFill xmlns:a="http://schemas.openxmlformats.org/drawingml/2006/main">
            <a:srgbClr val="EFF6FF"/>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01187E8C-27B4-4ECD-BBA5-BB18FFD6D61F}"/>
              </a:ext>
            </a:extLst>
          </p:cNvPr>
          <p:cNvSpPr>
            <a:spLocks xmlns:a="http://schemas.openxmlformats.org/drawingml/2006/main" noGrp="1"/>
          </p:cNvSpPr>
          <p:nvPr/>
        </p:nvSpPr>
        <p:spPr>
          <a:xfrm xmlns:a="http://schemas.openxmlformats.org/drawingml/2006/main">
            <a:off x="4543425" y="2019300"/>
            <a:ext cx="31051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263FA9"/>
                </a:solidFill>
                <a:latin typeface="Arial"/>
                <a:ea typeface="Arial"/>
                <a:cs typeface="Arial"/>
              </a:defRPr>
            </a:pPr>
            <a:r>
              <a:rPr sz="3600" b="1">
                <a:solidFill>
                  <a:srgbClr val="263FA9"/>
                </a:solidFill>
                <a:latin typeface="Arial"/>
                <a:ea typeface="Arial"/>
                <a:cs typeface="Arial"/>
              </a:rPr>
              <a:t>20 / 25</a:t>
            </a:r>
          </a:p>
        </p:txBody>
      </p:sp>
      <p:sp>
        <p:nvSpPr>
          <p:cNvPr id="8" name="">
            <a:extLst xmlns:a="http://schemas.openxmlformats.org/drawingml/2006/main">
              <a:ext uri="{FF2B5EF4-FFF2-40B4-BE49-F238E27FC236}">
                <a16:creationId xmlns:a16="http://schemas.microsoft.com/office/drawing/2014/main" id="{9E5A9351-9AC5-4D1B-A450-60D015C9A75E}"/>
              </a:ext>
            </a:extLst>
          </p:cNvPr>
          <p:cNvSpPr>
            <a:spLocks xmlns:a="http://schemas.openxmlformats.org/drawingml/2006/main" noGrp="1"/>
          </p:cNvSpPr>
          <p:nvPr/>
        </p:nvSpPr>
        <p:spPr>
          <a:xfrm xmlns:a="http://schemas.openxmlformats.org/drawingml/2006/main">
            <a:off x="4543425" y="2667000"/>
            <a:ext cx="31051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0F172A"/>
                </a:solidFill>
                <a:latin typeface="Arial"/>
                <a:ea typeface="Arial"/>
                <a:cs typeface="Arial"/>
              </a:defRPr>
            </a:pPr>
            <a:r>
              <a:rPr sz="1875" b="0">
                <a:solidFill>
                  <a:srgbClr val="0F172A"/>
                </a:solidFill>
                <a:latin typeface="Arial"/>
                <a:ea typeface="Arial"/>
                <a:cs typeface="Arial"/>
              </a:rPr>
              <a:t>Valid answers / invited</a:t>
            </a:r>
          </a:p>
        </p:txBody>
      </p:sp>
      <p:sp>
        <p:nvSpPr>
          <p:cNvPr id="9" name="">
            <a:extLst xmlns:a="http://schemas.openxmlformats.org/drawingml/2006/main">
              <a:ext uri="{FF2B5EF4-FFF2-40B4-BE49-F238E27FC236}">
                <a16:creationId xmlns:a16="http://schemas.microsoft.com/office/drawing/2014/main" id="{616ED9F7-A75F-44F2-8406-F49609661AD1}"/>
              </a:ext>
            </a:extLst>
          </p:cNvPr>
          <p:cNvSpPr>
            <a:spLocks xmlns:a="http://schemas.openxmlformats.org/drawingml/2006/main" noGrp="1"/>
          </p:cNvSpPr>
          <p:nvPr/>
        </p:nvSpPr>
        <p:spPr>
          <a:xfrm xmlns:a="http://schemas.openxmlformats.org/drawingml/2006/main">
            <a:off x="8058150" y="1905000"/>
            <a:ext cx="3448050" cy="1238250"/>
          </a:xfrm>
          <a:prstGeom xmlns:a="http://schemas.openxmlformats.org/drawingml/2006/main" prst="rect">
            <a:avLst/>
          </a:prstGeom>
          <a:solidFill xmlns:a="http://schemas.openxmlformats.org/drawingml/2006/main">
            <a:srgbClr val="EFF6FF"/>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0CFA9588-142F-493A-8471-B4A9EEC82AED}"/>
              </a:ext>
            </a:extLst>
          </p:cNvPr>
          <p:cNvSpPr>
            <a:spLocks xmlns:a="http://schemas.openxmlformats.org/drawingml/2006/main" noGrp="1"/>
          </p:cNvSpPr>
          <p:nvPr/>
        </p:nvSpPr>
        <p:spPr>
          <a:xfrm xmlns:a="http://schemas.openxmlformats.org/drawingml/2006/main">
            <a:off x="8229600" y="2019300"/>
            <a:ext cx="31051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263FA9"/>
                </a:solidFill>
                <a:latin typeface="Arial"/>
                <a:ea typeface="Arial"/>
                <a:cs typeface="Arial"/>
              </a:defRPr>
            </a:pPr>
            <a:r>
              <a:rPr sz="3600" b="1">
                <a:solidFill>
                  <a:srgbClr val="263FA9"/>
                </a:solidFill>
                <a:latin typeface="Arial"/>
                <a:ea typeface="Arial"/>
                <a:cs typeface="Arial"/>
              </a:rPr>
              <a:t>80%</a:t>
            </a:r>
          </a:p>
        </p:txBody>
      </p:sp>
      <p:sp>
        <p:nvSpPr>
          <p:cNvPr id="11" name="">
            <a:extLst xmlns:a="http://schemas.openxmlformats.org/drawingml/2006/main">
              <a:ext uri="{FF2B5EF4-FFF2-40B4-BE49-F238E27FC236}">
                <a16:creationId xmlns:a16="http://schemas.microsoft.com/office/drawing/2014/main" id="{FC3FC94F-3407-4A50-9A39-41E57DC22EFA}"/>
              </a:ext>
            </a:extLst>
          </p:cNvPr>
          <p:cNvSpPr>
            <a:spLocks xmlns:a="http://schemas.openxmlformats.org/drawingml/2006/main" noGrp="1"/>
          </p:cNvSpPr>
          <p:nvPr/>
        </p:nvSpPr>
        <p:spPr>
          <a:xfrm xmlns:a="http://schemas.openxmlformats.org/drawingml/2006/main">
            <a:off x="8229600" y="2667000"/>
            <a:ext cx="31051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0F172A"/>
                </a:solidFill>
                <a:latin typeface="Arial"/>
                <a:ea typeface="Arial"/>
                <a:cs typeface="Arial"/>
              </a:defRPr>
            </a:pPr>
            <a:r>
              <a:rPr sz="1875" b="0">
                <a:solidFill>
                  <a:srgbClr val="0F172A"/>
                </a:solidFill>
                <a:latin typeface="Arial"/>
                <a:ea typeface="Arial"/>
                <a:cs typeface="Arial"/>
              </a:rPr>
              <a:t>eNPS participation</a:t>
            </a:r>
          </a:p>
        </p:txBody>
      </p:sp>
      <p:graphicFrame>
        <p:nvGraphicFramePr>
          <p:cNvPr id="28" name=""/>
          <p:cNvGraphicFramePr/>
          <p:nvPr/>
        </p:nvGraphicFramePr>
        <p:xfrm>
          <a:off xmlns:a="http://schemas.openxmlformats.org/drawingml/2006/main" x="685800" y="3400425"/>
          <a:ext xmlns:a="http://schemas.openxmlformats.org/drawingml/2006/main" cx="10820400" cy="1485900"/>
        </p:xfrm>
        <a:graphic xmlns:a="http://schemas.openxmlformats.org/drawingml/2006/main">
          <a:graphicData uri="http://schemas.openxmlformats.org/drawingml/2006/table">
            <a:tbl>
              <a:tblPr/>
              <a:tblGrid>
                <a:gridCol w="2781300"/>
                <a:gridCol w="2095500"/>
                <a:gridCol w="1905000"/>
                <a:gridCol w="2190750"/>
                <a:gridCol w="1847850"/>
              </a:tblGrid>
              <a:tr h="495300">
                <a:tc>
                  <a:txBody>
                    <a:bodyPr>
                      <a:noAutofit/>
                    </a:bodyPr>
                    <a:lstStyle/>
                    <a:p>
                      <a:r>
                        <a:rPr sz="1950" b="1">
                          <a:solidFill>
                            <a:srgbClr val="FFFFFF"/>
                          </a:solidFill>
                          <a:latin typeface="Arial"/>
                          <a:ea typeface="Arial"/>
                          <a:cs typeface="Arial"/>
                        </a:rPr>
                        <a:t>Synthetic period</a:t>
                      </a:r>
                    </a:p>
                  </a:txBody>
                  <a:tcPr marL="91440" marR="91440" marT="45720" marB="45720">
                    <a:solidFill>
                      <a:srgbClr val="263FA9"/>
                    </a:solidFill>
                  </a:tcPr>
                </a:tc>
                <a:tc>
                  <a:txBody>
                    <a:bodyPr>
                      <a:noAutofit/>
                    </a:bodyPr>
                    <a:lstStyle/>
                    <a:p>
                      <a:r>
                        <a:rPr sz="1950" b="1">
                          <a:solidFill>
                            <a:srgbClr val="FFFFFF"/>
                          </a:solidFill>
                          <a:latin typeface="Arial"/>
                          <a:ea typeface="Arial"/>
                          <a:cs typeface="Arial"/>
                        </a:rPr>
                        <a:t>Promoters</a:t>
                      </a:r>
                    </a:p>
                  </a:txBody>
                  <a:tcPr marL="91440" marR="91440" marT="45720" marB="45720">
                    <a:solidFill>
                      <a:srgbClr val="263FA9"/>
                    </a:solidFill>
                  </a:tcPr>
                </a:tc>
                <a:tc>
                  <a:txBody>
                    <a:bodyPr>
                      <a:noAutofit/>
                    </a:bodyPr>
                    <a:lstStyle/>
                    <a:p>
                      <a:r>
                        <a:rPr sz="1950" b="1">
                          <a:solidFill>
                            <a:srgbClr val="FFFFFF"/>
                          </a:solidFill>
                          <a:latin typeface="Arial"/>
                          <a:ea typeface="Arial"/>
                          <a:cs typeface="Arial"/>
                        </a:rPr>
                        <a:t>Passives</a:t>
                      </a:r>
                    </a:p>
                  </a:txBody>
                  <a:tcPr marL="91440" marR="91440" marT="45720" marB="45720">
                    <a:solidFill>
                      <a:srgbClr val="263FA9"/>
                    </a:solidFill>
                  </a:tcPr>
                </a:tc>
                <a:tc>
                  <a:txBody>
                    <a:bodyPr>
                      <a:noAutofit/>
                    </a:bodyPr>
                    <a:lstStyle/>
                    <a:p>
                      <a:r>
                        <a:rPr sz="1950" b="1">
                          <a:solidFill>
                            <a:srgbClr val="FFFFFF"/>
                          </a:solidFill>
                          <a:latin typeface="Arial"/>
                          <a:ea typeface="Arial"/>
                          <a:cs typeface="Arial"/>
                        </a:rPr>
                        <a:t>Detractors</a:t>
                      </a:r>
                    </a:p>
                  </a:txBody>
                  <a:tcPr marL="91440" marR="91440" marT="45720" marB="45720">
                    <a:solidFill>
                      <a:srgbClr val="263FA9"/>
                    </a:solidFill>
                  </a:tcPr>
                </a:tc>
                <a:tc>
                  <a:txBody>
                    <a:bodyPr>
                      <a:noAutofit/>
                    </a:bodyPr>
                    <a:lstStyle/>
                    <a:p>
                      <a:r>
                        <a:rPr sz="1950" b="1">
                          <a:solidFill>
                            <a:srgbClr val="FFFFFF"/>
                          </a:solidFill>
                          <a:latin typeface="Arial"/>
                          <a:ea typeface="Arial"/>
                          <a:cs typeface="Arial"/>
                        </a:rPr>
                        <a:t>eNPS</a:t>
                      </a:r>
                    </a:p>
                  </a:txBody>
                  <a:tcPr marL="91440" marR="91440" marT="45720" marB="45720">
                    <a:solidFill>
                      <a:srgbClr val="263FA9"/>
                    </a:solidFill>
                  </a:tcPr>
                </a:tc>
              </a:tr>
              <a:tr h="495300">
                <a:tc>
                  <a:txBody>
                    <a:bodyPr>
                      <a:noAutofit/>
                    </a:bodyPr>
                    <a:lstStyle/>
                    <a:p>
                      <a:r>
                        <a:rPr sz="1950" b="0">
                          <a:solidFill>
                            <a:srgbClr val="0F172A"/>
                          </a:solidFill>
                          <a:latin typeface="Arial"/>
                          <a:ea typeface="Arial"/>
                          <a:cs typeface="Arial"/>
                        </a:rPr>
                        <a:t>August</a:t>
                      </a:r>
                    </a:p>
                  </a:txBody>
                  <a:tcPr marL="91440" marR="91440" marT="45720" marB="45720">
                    <a:solidFill>
                      <a:srgbClr val="EFF6FF"/>
                    </a:solidFill>
                  </a:tcPr>
                </a:tc>
                <a:tc>
                  <a:txBody>
                    <a:bodyPr>
                      <a:noAutofit/>
                    </a:bodyPr>
                    <a:lstStyle/>
                    <a:p>
                      <a:r>
                        <a:rPr sz="1950" b="0">
                          <a:solidFill>
                            <a:srgbClr val="0F172A"/>
                          </a:solidFill>
                          <a:latin typeface="Arial"/>
                          <a:ea typeface="Arial"/>
                          <a:cs typeface="Arial"/>
                        </a:rPr>
                        <a:t>8</a:t>
                      </a:r>
                    </a:p>
                  </a:txBody>
                  <a:tcPr marL="91440" marR="91440" marT="45720" marB="45720">
                    <a:solidFill>
                      <a:srgbClr val="EFF6FF"/>
                    </a:solidFill>
                  </a:tcPr>
                </a:tc>
                <a:tc>
                  <a:txBody>
                    <a:bodyPr>
                      <a:noAutofit/>
                    </a:bodyPr>
                    <a:lstStyle/>
                    <a:p>
                      <a:r>
                        <a:rPr sz="1950" b="0">
                          <a:solidFill>
                            <a:srgbClr val="0F172A"/>
                          </a:solidFill>
                          <a:latin typeface="Arial"/>
                          <a:ea typeface="Arial"/>
                          <a:cs typeface="Arial"/>
                        </a:rPr>
                        <a:t>7</a:t>
                      </a:r>
                    </a:p>
                  </a:txBody>
                  <a:tcPr marL="91440" marR="91440" marT="45720" marB="45720">
                    <a:solidFill>
                      <a:srgbClr val="EFF6FF"/>
                    </a:solidFill>
                  </a:tcPr>
                </a:tc>
                <a:tc>
                  <a:txBody>
                    <a:bodyPr>
                      <a:noAutofit/>
                    </a:bodyPr>
                    <a:lstStyle/>
                    <a:p>
                      <a:r>
                        <a:rPr sz="1950" b="0">
                          <a:solidFill>
                            <a:srgbClr val="0F172A"/>
                          </a:solidFill>
                          <a:latin typeface="Arial"/>
                          <a:ea typeface="Arial"/>
                          <a:cs typeface="Arial"/>
                        </a:rPr>
                        <a:t>5</a:t>
                      </a:r>
                    </a:p>
                  </a:txBody>
                  <a:tcPr marL="91440" marR="91440" marT="45720" marB="45720">
                    <a:solidFill>
                      <a:srgbClr val="EFF6FF"/>
                    </a:solidFill>
                  </a:tcPr>
                </a:tc>
                <a:tc>
                  <a:txBody>
                    <a:bodyPr>
                      <a:noAutofit/>
                    </a:bodyPr>
                    <a:lstStyle/>
                    <a:p>
                      <a:r>
                        <a:rPr sz="1950" b="0">
                          <a:solidFill>
                            <a:srgbClr val="0F172A"/>
                          </a:solidFill>
                          <a:latin typeface="Arial"/>
                          <a:ea typeface="Arial"/>
                          <a:cs typeface="Arial"/>
                        </a:rPr>
                        <a:t>+15</a:t>
                      </a:r>
                    </a:p>
                  </a:txBody>
                  <a:tcPr marL="91440" marR="91440" marT="45720" marB="45720">
                    <a:solidFill>
                      <a:srgbClr val="EFF6FF"/>
                    </a:solidFill>
                  </a:tcPr>
                </a:tc>
              </a:tr>
              <a:tr h="495300">
                <a:tc>
                  <a:txBody>
                    <a:bodyPr>
                      <a:noAutofit/>
                    </a:bodyPr>
                    <a:lstStyle/>
                    <a:p>
                      <a:r>
                        <a:rPr sz="1950" b="0">
                          <a:solidFill>
                            <a:srgbClr val="0F172A"/>
                          </a:solidFill>
                          <a:latin typeface="Arial"/>
                          <a:ea typeface="Arial"/>
                          <a:cs typeface="Arial"/>
                        </a:rPr>
                        <a:t>September</a:t>
                      </a:r>
                    </a:p>
                  </a:txBody>
                  <a:tcPr marL="91440" marR="91440" marT="45720" marB="45720">
                    <a:solidFill>
                      <a:srgbClr val="FFFFFF"/>
                    </a:solidFill>
                  </a:tcPr>
                </a:tc>
                <a:tc>
                  <a:txBody>
                    <a:bodyPr>
                      <a:noAutofit/>
                    </a:bodyPr>
                    <a:lstStyle/>
                    <a:p>
                      <a:r>
                        <a:rPr sz="1950" b="0">
                          <a:solidFill>
                            <a:srgbClr val="0F172A"/>
                          </a:solidFill>
                          <a:latin typeface="Arial"/>
                          <a:ea typeface="Arial"/>
                          <a:cs typeface="Arial"/>
                        </a:rPr>
                        <a:t>11</a:t>
                      </a:r>
                    </a:p>
                  </a:txBody>
                  <a:tcPr marL="91440" marR="91440" marT="45720" marB="45720">
                    <a:solidFill>
                      <a:srgbClr val="FFFFFF"/>
                    </a:solidFill>
                  </a:tcPr>
                </a:tc>
                <a:tc>
                  <a:txBody>
                    <a:bodyPr>
                      <a:noAutofit/>
                    </a:bodyPr>
                    <a:lstStyle/>
                    <a:p>
                      <a:r>
                        <a:rPr sz="1950" b="0">
                          <a:solidFill>
                            <a:srgbClr val="0F172A"/>
                          </a:solidFill>
                          <a:latin typeface="Arial"/>
                          <a:ea typeface="Arial"/>
                          <a:cs typeface="Arial"/>
                        </a:rPr>
                        <a:t>5</a:t>
                      </a:r>
                    </a:p>
                  </a:txBody>
                  <a:tcPr marL="91440" marR="91440" marT="45720" marB="45720">
                    <a:solidFill>
                      <a:srgbClr val="FFFFFF"/>
                    </a:solidFill>
                  </a:tcPr>
                </a:tc>
                <a:tc>
                  <a:txBody>
                    <a:bodyPr>
                      <a:noAutofit/>
                    </a:bodyPr>
                    <a:lstStyle/>
                    <a:p>
                      <a:r>
                        <a:rPr sz="1950" b="0">
                          <a:solidFill>
                            <a:srgbClr val="0F172A"/>
                          </a:solidFill>
                          <a:latin typeface="Arial"/>
                          <a:ea typeface="Arial"/>
                          <a:cs typeface="Arial"/>
                        </a:rPr>
                        <a:t>4</a:t>
                      </a:r>
                    </a:p>
                  </a:txBody>
                  <a:tcPr marL="91440" marR="91440" marT="45720" marB="45720">
                    <a:solidFill>
                      <a:srgbClr val="FFFFFF"/>
                    </a:solidFill>
                  </a:tcPr>
                </a:tc>
                <a:tc>
                  <a:txBody>
                    <a:bodyPr>
                      <a:noAutofit/>
                    </a:bodyPr>
                    <a:lstStyle/>
                    <a:p>
                      <a:r>
                        <a:rPr sz="1950" b="0">
                          <a:solidFill>
                            <a:srgbClr val="0F172A"/>
                          </a:solidFill>
                          <a:latin typeface="Arial"/>
                          <a:ea typeface="Arial"/>
                          <a:cs typeface="Arial"/>
                        </a:rPr>
                        <a:t>+35</a:t>
                      </a:r>
                    </a:p>
                  </a:txBody>
                  <a:tcPr marL="91440" marR="91440" marT="45720" marB="45720">
                    <a:solidFill>
                      <a:srgbClr val="FFFFFF"/>
                    </a:solidFill>
                  </a:tcPr>
                </a:tc>
              </a:tr>
            </a:tbl>
          </a:graphicData>
        </a:graphic>
      </p:graphicFrame>
      <p:sp>
        <p:nvSpPr>
          <p:cNvPr id="13" name="">
            <a:extLst xmlns:a="http://schemas.openxmlformats.org/drawingml/2006/main">
              <a:ext uri="{FF2B5EF4-FFF2-40B4-BE49-F238E27FC236}">
                <a16:creationId xmlns:a16="http://schemas.microsoft.com/office/drawing/2014/main" id="{073C1107-9F45-423F-862E-08902AB6E63E}"/>
              </a:ext>
            </a:extLst>
          </p:cNvPr>
          <p:cNvSpPr>
            <a:spLocks xmlns:a="http://schemas.openxmlformats.org/drawingml/2006/main" noGrp="1"/>
          </p:cNvSpPr>
          <p:nvPr/>
        </p:nvSpPr>
        <p:spPr>
          <a:xfrm xmlns:a="http://schemas.openxmlformats.org/drawingml/2006/main">
            <a:off x="685800" y="5143500"/>
            <a:ext cx="108204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334155"/>
                </a:solidFill>
                <a:latin typeface="Arial"/>
                <a:ea typeface="Arial"/>
                <a:cs typeface="Arial"/>
              </a:defRPr>
            </a:pPr>
            <a:r>
              <a:rPr sz="2025" b="0">
                <a:solidFill>
                  <a:srgbClr val="334155"/>
                </a:solidFill>
                <a:latin typeface="Arial"/>
                <a:ea typeface="Arial"/>
                <a:cs typeface="Arial"/>
              </a:rPr>
              <a:t>eNPS changed by +20 points. Participation was 80% in both periods.</a:t>
            </a:r>
          </a:p>
        </p:txBody>
      </p:sp>
      <p:sp>
        <p:nvSpPr>
          <p:cNvPr id="14" name="">
            <a:extLst xmlns:a="http://schemas.openxmlformats.org/drawingml/2006/main">
              <a:ext uri="{FF2B5EF4-FFF2-40B4-BE49-F238E27FC236}">
                <a16:creationId xmlns:a16="http://schemas.microsoft.com/office/drawing/2014/main" id="{02FE04A3-FF11-4542-B6F2-72B73E6FC2C8}"/>
              </a:ext>
            </a:extLst>
          </p:cNvPr>
          <p:cNvSpPr>
            <a:spLocks xmlns:a="http://schemas.openxmlformats.org/drawingml/2006/main" noGrp="1"/>
          </p:cNvSpPr>
          <p:nvPr/>
        </p:nvSpPr>
        <p:spPr>
          <a:xfrm xmlns:a="http://schemas.openxmlformats.org/drawingml/2006/main">
            <a:off x="685800" y="5600700"/>
            <a:ext cx="108204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334155"/>
                </a:solidFill>
                <a:latin typeface="Arial"/>
                <a:ea typeface="Arial"/>
                <a:cs typeface="Arial"/>
              </a:defRPr>
            </a:pPr>
            <a:r>
              <a:rPr sz="2025" b="0">
                <a:solidFill>
                  <a:srgbClr val="334155"/>
                </a:solidFill>
                <a:latin typeface="Arial"/>
                <a:ea typeface="Arial"/>
                <a:cs typeface="Arial"/>
              </a:rPr>
              <a:t>These aggregate counts do not tell us whether the same people responded.</a:t>
            </a:r>
          </a:p>
        </p:txBody>
      </p:sp>
      <p:sp>
        <p:nvSpPr>
          <p:cNvPr id="15" name="">
            <a:extLst xmlns:a="http://schemas.openxmlformats.org/drawingml/2006/main">
              <a:ext uri="{FF2B5EF4-FFF2-40B4-BE49-F238E27FC236}">
                <a16:creationId xmlns:a16="http://schemas.microsoft.com/office/drawing/2014/main" id="{EF114070-B318-4C3A-AC14-098E9398F57F}"/>
              </a:ext>
            </a:extLst>
          </p:cNvPr>
          <p:cNvSpPr>
            <a:spLocks xmlns:a="http://schemas.openxmlformats.org/drawingml/2006/main" noGrp="1"/>
          </p:cNvSpPr>
          <p:nvPr/>
        </p:nvSpPr>
        <p:spPr>
          <a:xfrm xmlns:a="http://schemas.openxmlformats.org/drawingml/2006/main">
            <a:off x="685800" y="6286500"/>
            <a:ext cx="100488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334155"/>
                </a:solidFill>
                <a:latin typeface="Arial"/>
                <a:ea typeface="Arial"/>
                <a:cs typeface="Arial"/>
              </a:defRPr>
            </a:pPr>
            <a:r>
              <a:rPr sz="1350" b="0">
                <a:solidFill>
                  <a:srgbClr val="334155"/>
                </a:solidFill>
                <a:latin typeface="Arial"/>
                <a:ea typeface="Arial"/>
                <a:cs typeface="Arial"/>
              </a:rPr>
              <a:t>Synthetic example. Replace the results, themes, and dates before use.</a:t>
            </a:r>
          </a:p>
        </p:txBody>
      </p:sp>
      <p:sp>
        <p:nvSpPr>
          <p:cNvPr id="16" name="">
            <a:extLst xmlns:a="http://schemas.openxmlformats.org/drawingml/2006/main">
              <a:ext uri="{FF2B5EF4-FFF2-40B4-BE49-F238E27FC236}">
                <a16:creationId xmlns:a16="http://schemas.microsoft.com/office/drawing/2014/main" id="{4829AF3E-02C4-426A-A7CE-4C2B0565D367}"/>
              </a:ext>
            </a:extLst>
          </p:cNvPr>
          <p:cNvSpPr>
            <a:spLocks xmlns:a="http://schemas.openxmlformats.org/drawingml/2006/main" noGrp="1"/>
          </p:cNvSpPr>
          <p:nvPr/>
        </p:nvSpPr>
        <p:spPr>
          <a:xfrm xmlns:a="http://schemas.openxmlformats.org/drawingml/2006/main">
            <a:off x="10991850" y="6267450"/>
            <a:ext cx="5143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63FA9"/>
                </a:solidFill>
                <a:latin typeface="Arial"/>
                <a:ea typeface="Arial"/>
                <a:cs typeface="Arial"/>
              </a:defRPr>
            </a:pPr>
            <a:r>
              <a:rPr sz="1500" b="0">
                <a:solidFill>
                  <a:srgbClr val="263FA9"/>
                </a:solidFill>
                <a:latin typeface="Arial"/>
                <a:ea typeface="Arial"/>
                <a:cs typeface="Arial"/>
              </a:rPr>
              <a:t>3</a:t>
            </a:r>
          </a:p>
        </p:txBody>
      </p:sp>
    </p:spTree>
    <p:extLst>
      <p:ext uri="{BB962C8B-B14F-4D97-AF65-F5344CB8AC3E}">
        <p14:creationId xmlns:p14="http://schemas.microsoft.com/office/powerpoint/2010/main" val="287758978"/>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74a76ba2d573450d"/>
          <a:stretch xmlns:a="http://schemas.openxmlformats.org/drawingml/2006/main"/>
        </p:blipFill>
        <p:spPr>
          <a:xfrm xmlns:a="http://schemas.openxmlformats.org/drawingml/2006/main">
            <a:off x="685800" y="280670"/>
            <a:ext cx="2095500" cy="39116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F15D0E7-2DE6-4C45-8213-85A3AE4C0E8F}"/>
              </a:ext>
            </a:extLst>
          </p:cNvPr>
          <p:cNvSpPr>
            <a:spLocks xmlns:a="http://schemas.openxmlformats.org/drawingml/2006/main" noGrp="1"/>
          </p:cNvSpPr>
          <p:nvPr/>
        </p:nvSpPr>
        <p:spPr>
          <a:xfrm xmlns:a="http://schemas.openxmlformats.org/drawingml/2006/main">
            <a:off x="685800" y="933450"/>
            <a:ext cx="108204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0F172A"/>
                </a:solidFill>
                <a:latin typeface="Arial"/>
                <a:ea typeface="Arial"/>
                <a:cs typeface="Arial"/>
              </a:defRPr>
            </a:pPr>
            <a:r>
              <a:rPr sz="3600" b="1">
                <a:solidFill>
                  <a:srgbClr val="0F172A"/>
                </a:solidFill>
                <a:latin typeface="Arial"/>
                <a:ea typeface="Arial"/>
                <a:cs typeface="Arial"/>
              </a:rPr>
              <a:t>What these results leave open</a:t>
            </a:r>
          </a:p>
        </p:txBody>
      </p:sp>
      <p:sp>
        <p:nvSpPr>
          <p:cNvPr id="3" name="">
            <a:extLst xmlns:a="http://schemas.openxmlformats.org/drawingml/2006/main">
              <a:ext uri="{FF2B5EF4-FFF2-40B4-BE49-F238E27FC236}">
                <a16:creationId xmlns:a16="http://schemas.microsoft.com/office/drawing/2014/main" id="{66B67CA8-82FA-4431-9D6B-CDF9F1B2FF72}"/>
              </a:ext>
            </a:extLst>
          </p:cNvPr>
          <p:cNvSpPr>
            <a:spLocks xmlns:a="http://schemas.openxmlformats.org/drawingml/2006/main" noGrp="1"/>
          </p:cNvSpPr>
          <p:nvPr/>
        </p:nvSpPr>
        <p:spPr>
          <a:xfrm xmlns:a="http://schemas.openxmlformats.org/drawingml/2006/main">
            <a:off x="685800" y="2000250"/>
            <a:ext cx="6477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263FA9"/>
                </a:solidFill>
                <a:latin typeface="Arial"/>
                <a:ea typeface="Arial"/>
                <a:cs typeface="Arial"/>
              </a:defRPr>
            </a:pPr>
            <a:r>
              <a:rPr sz="2850" b="1">
                <a:solidFill>
                  <a:srgbClr val="263FA9"/>
                </a:solidFill>
                <a:latin typeface="Arial"/>
                <a:ea typeface="Arial"/>
                <a:cs typeface="Arial"/>
              </a:rPr>
              <a:t>1</a:t>
            </a:r>
          </a:p>
        </p:txBody>
      </p:sp>
      <p:sp>
        <p:nvSpPr>
          <p:cNvPr id="4" name="">
            <a:extLst xmlns:a="http://schemas.openxmlformats.org/drawingml/2006/main">
              <a:ext uri="{FF2B5EF4-FFF2-40B4-BE49-F238E27FC236}">
                <a16:creationId xmlns:a16="http://schemas.microsoft.com/office/drawing/2014/main" id="{166C3BB5-4EF5-45E3-A193-BA78868F6235}"/>
              </a:ext>
            </a:extLst>
          </p:cNvPr>
          <p:cNvSpPr>
            <a:spLocks xmlns:a="http://schemas.openxmlformats.org/drawingml/2006/main" noGrp="1"/>
          </p:cNvSpPr>
          <p:nvPr/>
        </p:nvSpPr>
        <p:spPr>
          <a:xfrm xmlns:a="http://schemas.openxmlformats.org/drawingml/2006/main">
            <a:off x="1571625" y="2047875"/>
            <a:ext cx="9715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0F172A"/>
                </a:solidFill>
                <a:latin typeface="Arial"/>
                <a:ea typeface="Arial"/>
                <a:cs typeface="Arial"/>
              </a:defRPr>
            </a:pPr>
            <a:r>
              <a:rPr sz="2550" b="0">
                <a:solidFill>
                  <a:srgbClr val="0F172A"/>
                </a:solidFill>
                <a:latin typeface="Arial"/>
                <a:ea typeface="Arial"/>
                <a:cs typeface="Arial"/>
              </a:rPr>
              <a:t>At 20 answers, one adjacent-band change is 5 points.</a:t>
            </a:r>
          </a:p>
        </p:txBody>
      </p:sp>
      <p:sp>
        <p:nvSpPr>
          <p:cNvPr id="5" name="">
            <a:extLst xmlns:a="http://schemas.openxmlformats.org/drawingml/2006/main">
              <a:ext uri="{FF2B5EF4-FFF2-40B4-BE49-F238E27FC236}">
                <a16:creationId xmlns:a16="http://schemas.microsoft.com/office/drawing/2014/main" id="{C8670C07-0F33-4451-9327-BCF1C526F19F}"/>
              </a:ext>
            </a:extLst>
          </p:cNvPr>
          <p:cNvSpPr>
            <a:spLocks xmlns:a="http://schemas.openxmlformats.org/drawingml/2006/main" noGrp="1"/>
          </p:cNvSpPr>
          <p:nvPr/>
        </p:nvSpPr>
        <p:spPr>
          <a:xfrm xmlns:a="http://schemas.openxmlformats.org/drawingml/2006/main">
            <a:off x="685800" y="2981325"/>
            <a:ext cx="6477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263FA9"/>
                </a:solidFill>
                <a:latin typeface="Arial"/>
                <a:ea typeface="Arial"/>
                <a:cs typeface="Arial"/>
              </a:defRPr>
            </a:pPr>
            <a:r>
              <a:rPr sz="2850" b="1">
                <a:solidFill>
                  <a:srgbClr val="263FA9"/>
                </a:solidFill>
                <a:latin typeface="Arial"/>
                <a:ea typeface="Arial"/>
                <a:cs typeface="Arial"/>
              </a:rPr>
              <a:t>2</a:t>
            </a:r>
          </a:p>
        </p:txBody>
      </p:sp>
      <p:sp>
        <p:nvSpPr>
          <p:cNvPr id="6" name="">
            <a:extLst xmlns:a="http://schemas.openxmlformats.org/drawingml/2006/main">
              <a:ext uri="{FF2B5EF4-FFF2-40B4-BE49-F238E27FC236}">
                <a16:creationId xmlns:a16="http://schemas.microsoft.com/office/drawing/2014/main" id="{591C5F24-D382-4C2A-B759-440992CB748A}"/>
              </a:ext>
            </a:extLst>
          </p:cNvPr>
          <p:cNvSpPr>
            <a:spLocks xmlns:a="http://schemas.openxmlformats.org/drawingml/2006/main" noGrp="1"/>
          </p:cNvSpPr>
          <p:nvPr/>
        </p:nvSpPr>
        <p:spPr>
          <a:xfrm xmlns:a="http://schemas.openxmlformats.org/drawingml/2006/main">
            <a:off x="1571625" y="3028950"/>
            <a:ext cx="9715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0F172A"/>
                </a:solidFill>
                <a:latin typeface="Arial"/>
                <a:ea typeface="Arial"/>
                <a:cs typeface="Arial"/>
              </a:defRPr>
            </a:pPr>
            <a:r>
              <a:rPr sz="2550" b="0">
                <a:solidFill>
                  <a:srgbClr val="0F172A"/>
                </a:solidFill>
                <a:latin typeface="Arial"/>
                <a:ea typeface="Arial"/>
                <a:cs typeface="Arial"/>
              </a:rPr>
              <a:t>One detractor-to-promoter change is 10 points at that same count.</a:t>
            </a:r>
          </a:p>
        </p:txBody>
      </p:sp>
      <p:sp>
        <p:nvSpPr>
          <p:cNvPr id="7" name="">
            <a:extLst xmlns:a="http://schemas.openxmlformats.org/drawingml/2006/main">
              <a:ext uri="{FF2B5EF4-FFF2-40B4-BE49-F238E27FC236}">
                <a16:creationId xmlns:a16="http://schemas.microsoft.com/office/drawing/2014/main" id="{6B75865E-9AC6-4E37-86E3-B9D5AFAF8A09}"/>
              </a:ext>
            </a:extLst>
          </p:cNvPr>
          <p:cNvSpPr>
            <a:spLocks xmlns:a="http://schemas.openxmlformats.org/drawingml/2006/main" noGrp="1"/>
          </p:cNvSpPr>
          <p:nvPr/>
        </p:nvSpPr>
        <p:spPr>
          <a:xfrm xmlns:a="http://schemas.openxmlformats.org/drawingml/2006/main">
            <a:off x="685800" y="3962400"/>
            <a:ext cx="6477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263FA9"/>
                </a:solidFill>
                <a:latin typeface="Arial"/>
                <a:ea typeface="Arial"/>
                <a:cs typeface="Arial"/>
              </a:defRPr>
            </a:pPr>
            <a:r>
              <a:rPr sz="2850" b="1">
                <a:solidFill>
                  <a:srgbClr val="263FA9"/>
                </a:solidFill>
                <a:latin typeface="Arial"/>
                <a:ea typeface="Arial"/>
                <a:cs typeface="Arial"/>
              </a:rPr>
              <a:t>3</a:t>
            </a:r>
          </a:p>
        </p:txBody>
      </p:sp>
      <p:sp>
        <p:nvSpPr>
          <p:cNvPr id="8" name="">
            <a:extLst xmlns:a="http://schemas.openxmlformats.org/drawingml/2006/main">
              <a:ext uri="{FF2B5EF4-FFF2-40B4-BE49-F238E27FC236}">
                <a16:creationId xmlns:a16="http://schemas.microsoft.com/office/drawing/2014/main" id="{9C3CA133-54C6-4864-BF48-9746BE16F981}"/>
              </a:ext>
            </a:extLst>
          </p:cNvPr>
          <p:cNvSpPr>
            <a:spLocks xmlns:a="http://schemas.openxmlformats.org/drawingml/2006/main" noGrp="1"/>
          </p:cNvSpPr>
          <p:nvPr/>
        </p:nvSpPr>
        <p:spPr>
          <a:xfrm xmlns:a="http://schemas.openxmlformats.org/drawingml/2006/main">
            <a:off x="1571625" y="4010025"/>
            <a:ext cx="9715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0F172A"/>
                </a:solidFill>
                <a:latin typeface="Arial"/>
                <a:ea typeface="Arial"/>
                <a:cs typeface="Arial"/>
              </a:defRPr>
            </a:pPr>
            <a:r>
              <a:rPr sz="2550" b="0">
                <a:solidFill>
                  <a:srgbClr val="0F172A"/>
                </a:solidFill>
                <a:latin typeface="Arial"/>
                <a:ea typeface="Arial"/>
                <a:cs typeface="Arial"/>
              </a:rPr>
              <a:t>Changes in respondents, question wording, or timing affect comparisons.</a:t>
            </a:r>
          </a:p>
        </p:txBody>
      </p:sp>
      <p:sp>
        <p:nvSpPr>
          <p:cNvPr id="9" name="">
            <a:extLst xmlns:a="http://schemas.openxmlformats.org/drawingml/2006/main">
              <a:ext uri="{FF2B5EF4-FFF2-40B4-BE49-F238E27FC236}">
                <a16:creationId xmlns:a16="http://schemas.microsoft.com/office/drawing/2014/main" id="{CA32BF4F-0CBB-483F-9DC2-67B8D16F8223}"/>
              </a:ext>
            </a:extLst>
          </p:cNvPr>
          <p:cNvSpPr>
            <a:spLocks xmlns:a="http://schemas.openxmlformats.org/drawingml/2006/main" noGrp="1"/>
          </p:cNvSpPr>
          <p:nvPr/>
        </p:nvSpPr>
        <p:spPr>
          <a:xfrm xmlns:a="http://schemas.openxmlformats.org/drawingml/2006/main">
            <a:off x="685800" y="4943475"/>
            <a:ext cx="6477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263FA9"/>
                </a:solidFill>
                <a:latin typeface="Arial"/>
                <a:ea typeface="Arial"/>
                <a:cs typeface="Arial"/>
              </a:defRPr>
            </a:pPr>
            <a:r>
              <a:rPr sz="2850" b="1">
                <a:solidFill>
                  <a:srgbClr val="263FA9"/>
                </a:solidFill>
                <a:latin typeface="Arial"/>
                <a:ea typeface="Arial"/>
                <a:cs typeface="Arial"/>
              </a:rPr>
              <a:t>4</a:t>
            </a:r>
          </a:p>
        </p:txBody>
      </p:sp>
      <p:sp>
        <p:nvSpPr>
          <p:cNvPr id="10" name="">
            <a:extLst xmlns:a="http://schemas.openxmlformats.org/drawingml/2006/main">
              <a:ext uri="{FF2B5EF4-FFF2-40B4-BE49-F238E27FC236}">
                <a16:creationId xmlns:a16="http://schemas.microsoft.com/office/drawing/2014/main" id="{89250FAD-3C17-43A6-B487-F8E9886F4FAD}"/>
              </a:ext>
            </a:extLst>
          </p:cNvPr>
          <p:cNvSpPr>
            <a:spLocks xmlns:a="http://schemas.openxmlformats.org/drawingml/2006/main" noGrp="1"/>
          </p:cNvSpPr>
          <p:nvPr/>
        </p:nvSpPr>
        <p:spPr>
          <a:xfrm xmlns:a="http://schemas.openxmlformats.org/drawingml/2006/main">
            <a:off x="1571625" y="4991100"/>
            <a:ext cx="97155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0F172A"/>
                </a:solidFill>
                <a:latin typeface="Arial"/>
                <a:ea typeface="Arial"/>
                <a:cs typeface="Arial"/>
              </a:defRPr>
            </a:pPr>
            <a:r>
              <a:rPr sz="2550" b="0">
                <a:solidFill>
                  <a:srgbClr val="0F172A"/>
                </a:solidFill>
                <a:latin typeface="Arial"/>
                <a:ea typeface="Arial"/>
                <a:cs typeface="Arial"/>
              </a:rPr>
              <a:t>A higher score alone does not prove an action worked.</a:t>
            </a:r>
          </a:p>
        </p:txBody>
      </p:sp>
      <p:sp>
        <p:nvSpPr>
          <p:cNvPr id="11" name="">
            <a:extLst xmlns:a="http://schemas.openxmlformats.org/drawingml/2006/main">
              <a:ext uri="{FF2B5EF4-FFF2-40B4-BE49-F238E27FC236}">
                <a16:creationId xmlns:a16="http://schemas.microsoft.com/office/drawing/2014/main" id="{E8F4A2A6-C35A-4BF3-8481-6E99DA4AE4D3}"/>
              </a:ext>
            </a:extLst>
          </p:cNvPr>
          <p:cNvSpPr>
            <a:spLocks xmlns:a="http://schemas.openxmlformats.org/drawingml/2006/main" noGrp="1"/>
          </p:cNvSpPr>
          <p:nvPr/>
        </p:nvSpPr>
        <p:spPr>
          <a:xfrm xmlns:a="http://schemas.openxmlformats.org/drawingml/2006/main">
            <a:off x="685800" y="6286500"/>
            <a:ext cx="100488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334155"/>
                </a:solidFill>
                <a:latin typeface="Arial"/>
                <a:ea typeface="Arial"/>
                <a:cs typeface="Arial"/>
              </a:defRPr>
            </a:pPr>
            <a:r>
              <a:rPr sz="1350" b="0">
                <a:solidFill>
                  <a:srgbClr val="334155"/>
                </a:solidFill>
                <a:latin typeface="Arial"/>
                <a:ea typeface="Arial"/>
                <a:cs typeface="Arial"/>
              </a:rPr>
              <a:t>Synthetic example. Replace the results, themes, and dates before use.</a:t>
            </a:r>
          </a:p>
        </p:txBody>
      </p:sp>
      <p:sp>
        <p:nvSpPr>
          <p:cNvPr id="12" name="">
            <a:extLst xmlns:a="http://schemas.openxmlformats.org/drawingml/2006/main">
              <a:ext uri="{FF2B5EF4-FFF2-40B4-BE49-F238E27FC236}">
                <a16:creationId xmlns:a16="http://schemas.microsoft.com/office/drawing/2014/main" id="{D2B5C865-8749-4335-8EA3-8D056FC316A7}"/>
              </a:ext>
            </a:extLst>
          </p:cNvPr>
          <p:cNvSpPr>
            <a:spLocks xmlns:a="http://schemas.openxmlformats.org/drawingml/2006/main" noGrp="1"/>
          </p:cNvSpPr>
          <p:nvPr/>
        </p:nvSpPr>
        <p:spPr>
          <a:xfrm xmlns:a="http://schemas.openxmlformats.org/drawingml/2006/main">
            <a:off x="10991850" y="6267450"/>
            <a:ext cx="5143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63FA9"/>
                </a:solidFill>
                <a:latin typeface="Arial"/>
                <a:ea typeface="Arial"/>
                <a:cs typeface="Arial"/>
              </a:defRPr>
            </a:pPr>
            <a:r>
              <a:rPr sz="1500" b="0">
                <a:solidFill>
                  <a:srgbClr val="263FA9"/>
                </a:solidFill>
                <a:latin typeface="Arial"/>
                <a:ea typeface="Arial"/>
                <a:cs typeface="Arial"/>
              </a:rPr>
              <a:t>4</a:t>
            </a:r>
          </a:p>
        </p:txBody>
      </p:sp>
    </p:spTree>
    <p:extLst>
      <p:ext uri="{BB962C8B-B14F-4D97-AF65-F5344CB8AC3E}">
        <p14:creationId xmlns:p14="http://schemas.microsoft.com/office/powerpoint/2010/main" val="393356232"/>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bc5dbb79dce04dc1"/>
          <a:stretch xmlns:a="http://schemas.openxmlformats.org/drawingml/2006/main"/>
        </p:blipFill>
        <p:spPr>
          <a:xfrm xmlns:a="http://schemas.openxmlformats.org/drawingml/2006/main">
            <a:off x="685800" y="280670"/>
            <a:ext cx="2095500" cy="39116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8866D72-538B-4B70-80DA-86CC1466617D}"/>
              </a:ext>
            </a:extLst>
          </p:cNvPr>
          <p:cNvSpPr>
            <a:spLocks xmlns:a="http://schemas.openxmlformats.org/drawingml/2006/main" noGrp="1"/>
          </p:cNvSpPr>
          <p:nvPr/>
        </p:nvSpPr>
        <p:spPr>
          <a:xfrm xmlns:a="http://schemas.openxmlformats.org/drawingml/2006/main">
            <a:off x="685800" y="933450"/>
            <a:ext cx="108204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0F172A"/>
                </a:solidFill>
                <a:latin typeface="Arial"/>
                <a:ea typeface="Arial"/>
                <a:cs typeface="Arial"/>
              </a:defRPr>
            </a:pPr>
            <a:r>
              <a:rPr sz="3600" b="1">
                <a:solidFill>
                  <a:srgbClr val="0F172A"/>
                </a:solidFill>
                <a:latin typeface="Arial"/>
                <a:ea typeface="Arial"/>
                <a:cs typeface="Arial"/>
              </a:rPr>
              <a:t>Discuss one theme</a:t>
            </a:r>
          </a:p>
        </p:txBody>
      </p:sp>
      <p:sp>
        <p:nvSpPr>
          <p:cNvPr id="3" name="">
            <a:extLst xmlns:a="http://schemas.openxmlformats.org/drawingml/2006/main">
              <a:ext uri="{FF2B5EF4-FFF2-40B4-BE49-F238E27FC236}">
                <a16:creationId xmlns:a16="http://schemas.microsoft.com/office/drawing/2014/main" id="{E2B7393D-D622-49F8-86AA-DB23F1C67BD5}"/>
              </a:ext>
            </a:extLst>
          </p:cNvPr>
          <p:cNvSpPr>
            <a:spLocks xmlns:a="http://schemas.openxmlformats.org/drawingml/2006/main" noGrp="1"/>
          </p:cNvSpPr>
          <p:nvPr/>
        </p:nvSpPr>
        <p:spPr>
          <a:xfrm xmlns:a="http://schemas.openxmlformats.org/drawingml/2006/main">
            <a:off x="685800" y="1905000"/>
            <a:ext cx="5295900" cy="1609725"/>
          </a:xfrm>
          <a:prstGeom xmlns:a="http://schemas.openxmlformats.org/drawingml/2006/main" prst="rect">
            <a:avLst/>
          </a:prstGeom>
          <a:solidFill xmlns:a="http://schemas.openxmlformats.org/drawingml/2006/main">
            <a:srgbClr val="EFF6FF"/>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DA8FC567-669E-4350-A295-0AA02CD91B38}"/>
              </a:ext>
            </a:extLst>
          </p:cNvPr>
          <p:cNvSpPr>
            <a:spLocks xmlns:a="http://schemas.openxmlformats.org/drawingml/2006/main" noGrp="1"/>
          </p:cNvSpPr>
          <p:nvPr/>
        </p:nvSpPr>
        <p:spPr>
          <a:xfrm xmlns:a="http://schemas.openxmlformats.org/drawingml/2006/main">
            <a:off x="876300" y="2038350"/>
            <a:ext cx="4857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263FA9"/>
                </a:solidFill>
                <a:latin typeface="Arial"/>
                <a:ea typeface="Arial"/>
                <a:cs typeface="Arial"/>
              </a:defRPr>
            </a:pPr>
            <a:r>
              <a:rPr sz="1875" b="1">
                <a:solidFill>
                  <a:srgbClr val="263FA9"/>
                </a:solidFill>
                <a:latin typeface="Arial"/>
                <a:ea typeface="Arial"/>
                <a:cs typeface="Arial"/>
              </a:rPr>
              <a:t>Investigate</a:t>
            </a:r>
          </a:p>
        </p:txBody>
      </p:sp>
      <p:sp>
        <p:nvSpPr>
          <p:cNvPr id="5" name="">
            <a:extLst xmlns:a="http://schemas.openxmlformats.org/drawingml/2006/main">
              <a:ext uri="{FF2B5EF4-FFF2-40B4-BE49-F238E27FC236}">
                <a16:creationId xmlns:a16="http://schemas.microsoft.com/office/drawing/2014/main" id="{56B5B971-8AA5-4E08-8D25-4773DAABB600}"/>
              </a:ext>
            </a:extLst>
          </p:cNvPr>
          <p:cNvSpPr>
            <a:spLocks xmlns:a="http://schemas.openxmlformats.org/drawingml/2006/main" noGrp="1"/>
          </p:cNvSpPr>
          <p:nvPr/>
        </p:nvSpPr>
        <p:spPr>
          <a:xfrm xmlns:a="http://schemas.openxmlformats.org/drawingml/2006/main">
            <a:off x="876300" y="2571750"/>
            <a:ext cx="4857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0F172A"/>
                </a:solidFill>
                <a:latin typeface="Arial"/>
                <a:ea typeface="Arial"/>
                <a:cs typeface="Arial"/>
              </a:defRPr>
            </a:pPr>
            <a:r>
              <a:rPr sz="2325" b="0">
                <a:solidFill>
                  <a:srgbClr val="0F172A"/>
                </a:solidFill>
                <a:latin typeface="Arial"/>
                <a:ea typeface="Arial"/>
                <a:cs typeface="Arial"/>
              </a:rPr>
              <a:t>Late changes to weekly priorities</a:t>
            </a:r>
          </a:p>
        </p:txBody>
      </p:sp>
      <p:sp>
        <p:nvSpPr>
          <p:cNvPr id="6" name="">
            <a:extLst xmlns:a="http://schemas.openxmlformats.org/drawingml/2006/main">
              <a:ext uri="{FF2B5EF4-FFF2-40B4-BE49-F238E27FC236}">
                <a16:creationId xmlns:a16="http://schemas.microsoft.com/office/drawing/2014/main" id="{E16FD509-CB45-4461-8516-0CD8E4916ED1}"/>
              </a:ext>
            </a:extLst>
          </p:cNvPr>
          <p:cNvSpPr>
            <a:spLocks xmlns:a="http://schemas.openxmlformats.org/drawingml/2006/main" noGrp="1"/>
          </p:cNvSpPr>
          <p:nvPr/>
        </p:nvSpPr>
        <p:spPr>
          <a:xfrm xmlns:a="http://schemas.openxmlformats.org/drawingml/2006/main">
            <a:off x="6210300" y="1905000"/>
            <a:ext cx="5295900" cy="1609725"/>
          </a:xfrm>
          <a:prstGeom xmlns:a="http://schemas.openxmlformats.org/drawingml/2006/main" prst="rect">
            <a:avLst/>
          </a:prstGeom>
          <a:solidFill xmlns:a="http://schemas.openxmlformats.org/drawingml/2006/main">
            <a:srgbClr val="EFF6FF"/>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E7BF8770-D21D-4647-8F6A-E062D06B67AE}"/>
              </a:ext>
            </a:extLst>
          </p:cNvPr>
          <p:cNvSpPr>
            <a:spLocks xmlns:a="http://schemas.openxmlformats.org/drawingml/2006/main" noGrp="1"/>
          </p:cNvSpPr>
          <p:nvPr/>
        </p:nvSpPr>
        <p:spPr>
          <a:xfrm xmlns:a="http://schemas.openxmlformats.org/drawingml/2006/main">
            <a:off x="6400800" y="2038350"/>
            <a:ext cx="4857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263FA9"/>
                </a:solidFill>
                <a:latin typeface="Arial"/>
                <a:ea typeface="Arial"/>
                <a:cs typeface="Arial"/>
              </a:defRPr>
            </a:pPr>
            <a:r>
              <a:rPr sz="1875" b="1">
                <a:solidFill>
                  <a:srgbClr val="263FA9"/>
                </a:solidFill>
                <a:latin typeface="Arial"/>
                <a:ea typeface="Arial"/>
                <a:cs typeface="Arial"/>
              </a:rPr>
              <a:t>Keep</a:t>
            </a:r>
          </a:p>
        </p:txBody>
      </p:sp>
      <p:sp>
        <p:nvSpPr>
          <p:cNvPr id="8" name="">
            <a:extLst xmlns:a="http://schemas.openxmlformats.org/drawingml/2006/main">
              <a:ext uri="{FF2B5EF4-FFF2-40B4-BE49-F238E27FC236}">
                <a16:creationId xmlns:a16="http://schemas.microsoft.com/office/drawing/2014/main" id="{2295F523-2A60-450A-9C03-EBEC848B747E}"/>
              </a:ext>
            </a:extLst>
          </p:cNvPr>
          <p:cNvSpPr>
            <a:spLocks xmlns:a="http://schemas.openxmlformats.org/drawingml/2006/main" noGrp="1"/>
          </p:cNvSpPr>
          <p:nvPr/>
        </p:nvSpPr>
        <p:spPr>
          <a:xfrm xmlns:a="http://schemas.openxmlformats.org/drawingml/2006/main">
            <a:off x="6400800" y="2571750"/>
            <a:ext cx="4857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0F172A"/>
                </a:solidFill>
                <a:latin typeface="Arial"/>
                <a:ea typeface="Arial"/>
                <a:cs typeface="Arial"/>
              </a:defRPr>
            </a:pPr>
            <a:r>
              <a:rPr sz="2325" b="0">
                <a:solidFill>
                  <a:srgbClr val="0F172A"/>
                </a:solidFill>
                <a:latin typeface="Arial"/>
                <a:ea typeface="Arial"/>
                <a:cs typeface="Arial"/>
              </a:rPr>
              <a:t>The daily handover that helps teams coordinate</a:t>
            </a:r>
          </a:p>
        </p:txBody>
      </p:sp>
      <p:sp>
        <p:nvSpPr>
          <p:cNvPr id="9" name="">
            <a:extLst xmlns:a="http://schemas.openxmlformats.org/drawingml/2006/main">
              <a:ext uri="{FF2B5EF4-FFF2-40B4-BE49-F238E27FC236}">
                <a16:creationId xmlns:a16="http://schemas.microsoft.com/office/drawing/2014/main" id="{9997DD9E-2302-4CF7-809E-CE632E399991}"/>
              </a:ext>
            </a:extLst>
          </p:cNvPr>
          <p:cNvSpPr>
            <a:spLocks xmlns:a="http://schemas.openxmlformats.org/drawingml/2006/main" noGrp="1"/>
          </p:cNvSpPr>
          <p:nvPr/>
        </p:nvSpPr>
        <p:spPr>
          <a:xfrm xmlns:a="http://schemas.openxmlformats.org/drawingml/2006/main">
            <a:off x="685800" y="3648075"/>
            <a:ext cx="108204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0F172A"/>
                </a:solidFill>
                <a:latin typeface="Arial"/>
                <a:ea typeface="Arial"/>
                <a:cs typeface="Arial"/>
              </a:defRPr>
            </a:pPr>
            <a:r>
              <a:rPr sz="2250" b="0">
                <a:solidFill>
                  <a:srgbClr val="0F172A"/>
                </a:solidFill>
                <a:latin typeface="Arial"/>
                <a:ea typeface="Arial"/>
                <a:cs typeface="Arial"/>
              </a:rPr>
              <a:t>Where does this show up in the work? Give a process example without identifying a person.</a:t>
            </a:r>
          </a:p>
        </p:txBody>
      </p:sp>
      <p:sp>
        <p:nvSpPr>
          <p:cNvPr id="10" name="">
            <a:extLst xmlns:a="http://schemas.openxmlformats.org/drawingml/2006/main">
              <a:ext uri="{FF2B5EF4-FFF2-40B4-BE49-F238E27FC236}">
                <a16:creationId xmlns:a16="http://schemas.microsoft.com/office/drawing/2014/main" id="{FADD3616-0D90-4E2C-80DE-C229000F0D0B}"/>
              </a:ext>
            </a:extLst>
          </p:cNvPr>
          <p:cNvSpPr>
            <a:spLocks xmlns:a="http://schemas.openxmlformats.org/drawingml/2006/main" noGrp="1"/>
          </p:cNvSpPr>
          <p:nvPr/>
        </p:nvSpPr>
        <p:spPr>
          <a:xfrm xmlns:a="http://schemas.openxmlformats.org/drawingml/2006/main">
            <a:off x="685800" y="4410075"/>
            <a:ext cx="108204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0F172A"/>
                </a:solidFill>
                <a:latin typeface="Arial"/>
                <a:ea typeface="Arial"/>
                <a:cs typeface="Arial"/>
              </a:defRPr>
            </a:pPr>
            <a:r>
              <a:rPr sz="2250" b="0">
                <a:solidFill>
                  <a:srgbClr val="0F172A"/>
                </a:solidFill>
                <a:latin typeface="Arial"/>
                <a:ea typeface="Arial"/>
                <a:cs typeface="Arial"/>
              </a:rPr>
              <a:t>What would make priorities clearer next week?</a:t>
            </a:r>
          </a:p>
        </p:txBody>
      </p:sp>
      <p:sp>
        <p:nvSpPr>
          <p:cNvPr id="11" name="">
            <a:extLst xmlns:a="http://schemas.openxmlformats.org/drawingml/2006/main">
              <a:ext uri="{FF2B5EF4-FFF2-40B4-BE49-F238E27FC236}">
                <a16:creationId xmlns:a16="http://schemas.microsoft.com/office/drawing/2014/main" id="{19EB1244-7F05-4981-8769-01F85EA86402}"/>
              </a:ext>
            </a:extLst>
          </p:cNvPr>
          <p:cNvSpPr>
            <a:spLocks xmlns:a="http://schemas.openxmlformats.org/drawingml/2006/main" noGrp="1"/>
          </p:cNvSpPr>
          <p:nvPr/>
        </p:nvSpPr>
        <p:spPr>
          <a:xfrm xmlns:a="http://schemas.openxmlformats.org/drawingml/2006/main">
            <a:off x="685800" y="5172075"/>
            <a:ext cx="108204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0F172A"/>
                </a:solidFill>
                <a:latin typeface="Arial"/>
                <a:ea typeface="Arial"/>
                <a:cs typeface="Arial"/>
              </a:defRPr>
            </a:pPr>
            <a:r>
              <a:rPr sz="2250" b="0">
                <a:solidFill>
                  <a:srgbClr val="0F172A"/>
                </a:solidFill>
                <a:latin typeface="Arial"/>
                <a:ea typeface="Arial"/>
                <a:cs typeface="Arial"/>
              </a:rPr>
              <a:t>What should we preserve while changing the process?</a:t>
            </a:r>
          </a:p>
        </p:txBody>
      </p:sp>
      <p:sp>
        <p:nvSpPr>
          <p:cNvPr id="12" name="">
            <a:extLst xmlns:a="http://schemas.openxmlformats.org/drawingml/2006/main">
              <a:ext uri="{FF2B5EF4-FFF2-40B4-BE49-F238E27FC236}">
                <a16:creationId xmlns:a16="http://schemas.microsoft.com/office/drawing/2014/main" id="{DA471757-081B-45F2-8E14-D6BF18AF3ABF}"/>
              </a:ext>
            </a:extLst>
          </p:cNvPr>
          <p:cNvSpPr>
            <a:spLocks xmlns:a="http://schemas.openxmlformats.org/drawingml/2006/main" noGrp="1"/>
          </p:cNvSpPr>
          <p:nvPr/>
        </p:nvSpPr>
        <p:spPr>
          <a:xfrm xmlns:a="http://schemas.openxmlformats.org/drawingml/2006/main">
            <a:off x="685800" y="6286500"/>
            <a:ext cx="100488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334155"/>
                </a:solidFill>
                <a:latin typeface="Arial"/>
                <a:ea typeface="Arial"/>
                <a:cs typeface="Arial"/>
              </a:defRPr>
            </a:pPr>
            <a:r>
              <a:rPr sz="1350" b="0">
                <a:solidFill>
                  <a:srgbClr val="334155"/>
                </a:solidFill>
                <a:latin typeface="Arial"/>
                <a:ea typeface="Arial"/>
                <a:cs typeface="Arial"/>
              </a:rPr>
              <a:t>Synthetic example. Replace the results, themes, and dates before use.</a:t>
            </a:r>
          </a:p>
        </p:txBody>
      </p:sp>
      <p:sp>
        <p:nvSpPr>
          <p:cNvPr id="13" name="">
            <a:extLst xmlns:a="http://schemas.openxmlformats.org/drawingml/2006/main">
              <a:ext uri="{FF2B5EF4-FFF2-40B4-BE49-F238E27FC236}">
                <a16:creationId xmlns:a16="http://schemas.microsoft.com/office/drawing/2014/main" id="{927AD67F-3FFE-4174-9FA5-C8305825E0B1}"/>
              </a:ext>
            </a:extLst>
          </p:cNvPr>
          <p:cNvSpPr>
            <a:spLocks xmlns:a="http://schemas.openxmlformats.org/drawingml/2006/main" noGrp="1"/>
          </p:cNvSpPr>
          <p:nvPr/>
        </p:nvSpPr>
        <p:spPr>
          <a:xfrm xmlns:a="http://schemas.openxmlformats.org/drawingml/2006/main">
            <a:off x="10991850" y="6267450"/>
            <a:ext cx="5143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63FA9"/>
                </a:solidFill>
                <a:latin typeface="Arial"/>
                <a:ea typeface="Arial"/>
                <a:cs typeface="Arial"/>
              </a:defRPr>
            </a:pPr>
            <a:r>
              <a:rPr sz="1500" b="0">
                <a:solidFill>
                  <a:srgbClr val="263FA9"/>
                </a:solidFill>
                <a:latin typeface="Arial"/>
                <a:ea typeface="Arial"/>
                <a:cs typeface="Arial"/>
              </a:rPr>
              <a:t>5</a:t>
            </a:r>
          </a:p>
        </p:txBody>
      </p:sp>
    </p:spTree>
    <p:extLst>
      <p:ext uri="{BB962C8B-B14F-4D97-AF65-F5344CB8AC3E}">
        <p14:creationId xmlns:p14="http://schemas.microsoft.com/office/powerpoint/2010/main" val="1404871083"/>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84eec024ecd04570"/>
          <a:stretch xmlns:a="http://schemas.openxmlformats.org/drawingml/2006/main"/>
        </p:blipFill>
        <p:spPr>
          <a:xfrm xmlns:a="http://schemas.openxmlformats.org/drawingml/2006/main">
            <a:off x="685800" y="280670"/>
            <a:ext cx="2095500" cy="39116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14B6172-4000-4211-8BCA-66781918FB35}"/>
              </a:ext>
            </a:extLst>
          </p:cNvPr>
          <p:cNvSpPr>
            <a:spLocks xmlns:a="http://schemas.openxmlformats.org/drawingml/2006/main" noGrp="1"/>
          </p:cNvSpPr>
          <p:nvPr/>
        </p:nvSpPr>
        <p:spPr>
          <a:xfrm xmlns:a="http://schemas.openxmlformats.org/drawingml/2006/main">
            <a:off x="685800" y="933450"/>
            <a:ext cx="108204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0F172A"/>
                </a:solidFill>
                <a:latin typeface="Arial"/>
                <a:ea typeface="Arial"/>
                <a:cs typeface="Arial"/>
              </a:defRPr>
            </a:pPr>
            <a:r>
              <a:rPr sz="3600" b="1">
                <a:solidFill>
                  <a:srgbClr val="0F172A"/>
                </a:solidFill>
                <a:latin typeface="Arial"/>
                <a:ea typeface="Arial"/>
                <a:cs typeface="Arial"/>
              </a:rPr>
              <a:t>Choose an action we can deliver</a:t>
            </a:r>
          </a:p>
        </p:txBody>
      </p:sp>
      <p:sp>
        <p:nvSpPr>
          <p:cNvPr id="3" name="">
            <a:extLst xmlns:a="http://schemas.openxmlformats.org/drawingml/2006/main">
              <a:ext uri="{FF2B5EF4-FFF2-40B4-BE49-F238E27FC236}">
                <a16:creationId xmlns:a16="http://schemas.microsoft.com/office/drawing/2014/main" id="{1D6D1D29-007F-485C-A14B-BCBF3A34E60F}"/>
              </a:ext>
            </a:extLst>
          </p:cNvPr>
          <p:cNvSpPr>
            <a:spLocks xmlns:a="http://schemas.openxmlformats.org/drawingml/2006/main" noGrp="1"/>
          </p:cNvSpPr>
          <p:nvPr/>
        </p:nvSpPr>
        <p:spPr>
          <a:xfrm xmlns:a="http://schemas.openxmlformats.org/drawingml/2006/main">
            <a:off x="685800" y="1990725"/>
            <a:ext cx="24003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263FA9"/>
                </a:solidFill>
                <a:latin typeface="Arial"/>
                <a:ea typeface="Arial"/>
                <a:cs typeface="Arial"/>
              </a:defRPr>
            </a:pPr>
            <a:r>
              <a:rPr sz="2100" b="1">
                <a:solidFill>
                  <a:srgbClr val="263FA9"/>
                </a:solidFill>
                <a:latin typeface="Arial"/>
                <a:ea typeface="Arial"/>
                <a:cs typeface="Arial"/>
              </a:rPr>
              <a:t>Team decision</a:t>
            </a:r>
          </a:p>
        </p:txBody>
      </p:sp>
      <p:sp>
        <p:nvSpPr>
          <p:cNvPr id="4" name="">
            <a:extLst xmlns:a="http://schemas.openxmlformats.org/drawingml/2006/main">
              <a:ext uri="{FF2B5EF4-FFF2-40B4-BE49-F238E27FC236}">
                <a16:creationId xmlns:a16="http://schemas.microsoft.com/office/drawing/2014/main" id="{5CC49091-F9C6-4888-86D8-E24D98B27EAB}"/>
              </a:ext>
            </a:extLst>
          </p:cNvPr>
          <p:cNvSpPr>
            <a:spLocks xmlns:a="http://schemas.openxmlformats.org/drawingml/2006/main" noGrp="1"/>
          </p:cNvSpPr>
          <p:nvPr/>
        </p:nvSpPr>
        <p:spPr>
          <a:xfrm xmlns:a="http://schemas.openxmlformats.org/drawingml/2006/main">
            <a:off x="3276600" y="1990725"/>
            <a:ext cx="82296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0F172A"/>
                </a:solidFill>
                <a:latin typeface="Arial"/>
                <a:ea typeface="Arial"/>
                <a:cs typeface="Arial"/>
              </a:defRPr>
            </a:pPr>
            <a:r>
              <a:rPr sz="2325" b="0">
                <a:solidFill>
                  <a:srgbClr val="0F172A"/>
                </a:solidFill>
                <a:latin typeface="Arial"/>
                <a:ea typeface="Arial"/>
                <a:cs typeface="Arial"/>
              </a:rPr>
              <a:t>Publish three weekly priorities and name the work to pause.</a:t>
            </a:r>
          </a:p>
        </p:txBody>
      </p:sp>
      <p:sp>
        <p:nvSpPr>
          <p:cNvPr id="5" name="">
            <a:extLst xmlns:a="http://schemas.openxmlformats.org/drawingml/2006/main">
              <a:ext uri="{FF2B5EF4-FFF2-40B4-BE49-F238E27FC236}">
                <a16:creationId xmlns:a16="http://schemas.microsoft.com/office/drawing/2014/main" id="{C0DCA795-F232-4CD2-9B45-AC937B9D3CFA}"/>
              </a:ext>
            </a:extLst>
          </p:cNvPr>
          <p:cNvSpPr>
            <a:spLocks xmlns:a="http://schemas.openxmlformats.org/drawingml/2006/main" noGrp="1"/>
          </p:cNvSpPr>
          <p:nvPr/>
        </p:nvSpPr>
        <p:spPr>
          <a:xfrm xmlns:a="http://schemas.openxmlformats.org/drawingml/2006/main">
            <a:off x="685800" y="2971800"/>
            <a:ext cx="24003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263FA9"/>
                </a:solidFill>
                <a:latin typeface="Arial"/>
                <a:ea typeface="Arial"/>
                <a:cs typeface="Arial"/>
              </a:defRPr>
            </a:pPr>
            <a:r>
              <a:rPr sz="2100" b="1">
                <a:solidFill>
                  <a:srgbClr val="263FA9"/>
                </a:solidFill>
                <a:latin typeface="Arial"/>
                <a:ea typeface="Arial"/>
                <a:cs typeface="Arial"/>
              </a:rPr>
              <a:t>Needs escalation</a:t>
            </a:r>
          </a:p>
        </p:txBody>
      </p:sp>
      <p:sp>
        <p:nvSpPr>
          <p:cNvPr id="6" name="">
            <a:extLst xmlns:a="http://schemas.openxmlformats.org/drawingml/2006/main">
              <a:ext uri="{FF2B5EF4-FFF2-40B4-BE49-F238E27FC236}">
                <a16:creationId xmlns:a16="http://schemas.microsoft.com/office/drawing/2014/main" id="{B32CCACF-79C6-4A34-8A96-F83A4E708A73}"/>
              </a:ext>
            </a:extLst>
          </p:cNvPr>
          <p:cNvSpPr>
            <a:spLocks xmlns:a="http://schemas.openxmlformats.org/drawingml/2006/main" noGrp="1"/>
          </p:cNvSpPr>
          <p:nvPr/>
        </p:nvSpPr>
        <p:spPr>
          <a:xfrm xmlns:a="http://schemas.openxmlformats.org/drawingml/2006/main">
            <a:off x="3276600" y="2971800"/>
            <a:ext cx="82296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0F172A"/>
                </a:solidFill>
                <a:latin typeface="Arial"/>
                <a:ea typeface="Arial"/>
                <a:cs typeface="Arial"/>
              </a:defRPr>
            </a:pPr>
            <a:r>
              <a:rPr sz="2325" b="0">
                <a:solidFill>
                  <a:srgbClr val="0F172A"/>
                </a:solidFill>
                <a:latin typeface="Arial"/>
                <a:ea typeface="Arial"/>
                <a:cs typeface="Arial"/>
              </a:rPr>
              <a:t>Request a staffing review from [decision owner].</a:t>
            </a:r>
          </a:p>
        </p:txBody>
      </p:sp>
      <p:sp>
        <p:nvSpPr>
          <p:cNvPr id="7" name="">
            <a:extLst xmlns:a="http://schemas.openxmlformats.org/drawingml/2006/main">
              <a:ext uri="{FF2B5EF4-FFF2-40B4-BE49-F238E27FC236}">
                <a16:creationId xmlns:a16="http://schemas.microsoft.com/office/drawing/2014/main" id="{92E6CB36-E6DF-43A3-A04F-0AB117F80E4E}"/>
              </a:ext>
            </a:extLst>
          </p:cNvPr>
          <p:cNvSpPr>
            <a:spLocks xmlns:a="http://schemas.openxmlformats.org/drawingml/2006/main" noGrp="1"/>
          </p:cNvSpPr>
          <p:nvPr/>
        </p:nvSpPr>
        <p:spPr>
          <a:xfrm xmlns:a="http://schemas.openxmlformats.org/drawingml/2006/main">
            <a:off x="685800" y="3952875"/>
            <a:ext cx="24003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263FA9"/>
                </a:solidFill>
                <a:latin typeface="Arial"/>
                <a:ea typeface="Arial"/>
                <a:cs typeface="Arial"/>
              </a:defRPr>
            </a:pPr>
            <a:r>
              <a:rPr sz="2100" b="1">
                <a:solidFill>
                  <a:srgbClr val="263FA9"/>
                </a:solidFill>
                <a:latin typeface="Arial"/>
                <a:ea typeface="Arial"/>
                <a:cs typeface="Arial"/>
              </a:rPr>
              <a:t>Preserve</a:t>
            </a:r>
          </a:p>
        </p:txBody>
      </p:sp>
      <p:sp>
        <p:nvSpPr>
          <p:cNvPr id="8" name="">
            <a:extLst xmlns:a="http://schemas.openxmlformats.org/drawingml/2006/main">
              <a:ext uri="{FF2B5EF4-FFF2-40B4-BE49-F238E27FC236}">
                <a16:creationId xmlns:a16="http://schemas.microsoft.com/office/drawing/2014/main" id="{94EFD9A2-BC4F-4785-9D30-C2DB54F440FA}"/>
              </a:ext>
            </a:extLst>
          </p:cNvPr>
          <p:cNvSpPr>
            <a:spLocks xmlns:a="http://schemas.openxmlformats.org/drawingml/2006/main" noGrp="1"/>
          </p:cNvSpPr>
          <p:nvPr/>
        </p:nvSpPr>
        <p:spPr>
          <a:xfrm xmlns:a="http://schemas.openxmlformats.org/drawingml/2006/main">
            <a:off x="3276600" y="3952875"/>
            <a:ext cx="82296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0F172A"/>
                </a:solidFill>
                <a:latin typeface="Arial"/>
                <a:ea typeface="Arial"/>
                <a:cs typeface="Arial"/>
              </a:defRPr>
            </a:pPr>
            <a:r>
              <a:rPr sz="2325" b="0">
                <a:solidFill>
                  <a:srgbClr val="0F172A"/>
                </a:solidFill>
                <a:latin typeface="Arial"/>
                <a:ea typeface="Arial"/>
                <a:cs typeface="Arial"/>
              </a:rPr>
              <a:t>Keep the daily handover while testing the priority list.</a:t>
            </a:r>
          </a:p>
        </p:txBody>
      </p:sp>
      <p:sp>
        <p:nvSpPr>
          <p:cNvPr id="9" name="">
            <a:extLst xmlns:a="http://schemas.openxmlformats.org/drawingml/2006/main">
              <a:ext uri="{FF2B5EF4-FFF2-40B4-BE49-F238E27FC236}">
                <a16:creationId xmlns:a16="http://schemas.microsoft.com/office/drawing/2014/main" id="{FB49D31B-D19F-4C16-9E84-01878733F385}"/>
              </a:ext>
            </a:extLst>
          </p:cNvPr>
          <p:cNvSpPr>
            <a:spLocks xmlns:a="http://schemas.openxmlformats.org/drawingml/2006/main" noGrp="1"/>
          </p:cNvSpPr>
          <p:nvPr/>
        </p:nvSpPr>
        <p:spPr>
          <a:xfrm xmlns:a="http://schemas.openxmlformats.org/drawingml/2006/main">
            <a:off x="685800" y="5162550"/>
            <a:ext cx="108204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334155"/>
                </a:solidFill>
                <a:latin typeface="Arial"/>
                <a:ea typeface="Arial"/>
                <a:cs typeface="Arial"/>
              </a:defRPr>
            </a:pPr>
            <a:r>
              <a:rPr sz="2025" b="0">
                <a:solidFill>
                  <a:srgbClr val="334155"/>
                </a:solidFill>
                <a:latin typeface="Arial"/>
                <a:ea typeface="Arial"/>
                <a:cs typeface="Arial"/>
              </a:rPr>
              <a:t>Choose a change the owner can approve and complete.</a:t>
            </a:r>
          </a:p>
        </p:txBody>
      </p:sp>
      <p:sp>
        <p:nvSpPr>
          <p:cNvPr id="10" name="">
            <a:extLst xmlns:a="http://schemas.openxmlformats.org/drawingml/2006/main">
              <a:ext uri="{FF2B5EF4-FFF2-40B4-BE49-F238E27FC236}">
                <a16:creationId xmlns:a16="http://schemas.microsoft.com/office/drawing/2014/main" id="{73777B34-8690-433B-9D04-80D6CDC68654}"/>
              </a:ext>
            </a:extLst>
          </p:cNvPr>
          <p:cNvSpPr>
            <a:spLocks xmlns:a="http://schemas.openxmlformats.org/drawingml/2006/main" noGrp="1"/>
          </p:cNvSpPr>
          <p:nvPr/>
        </p:nvSpPr>
        <p:spPr>
          <a:xfrm xmlns:a="http://schemas.openxmlformats.org/drawingml/2006/main">
            <a:off x="685800" y="5667375"/>
            <a:ext cx="108204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334155"/>
                </a:solidFill>
                <a:latin typeface="Arial"/>
                <a:ea typeface="Arial"/>
                <a:cs typeface="Arial"/>
              </a:defRPr>
            </a:pPr>
            <a:r>
              <a:rPr sz="2025" b="0">
                <a:solidFill>
                  <a:srgbClr val="334155"/>
                </a:solidFill>
                <a:latin typeface="Arial"/>
                <a:ea typeface="Arial"/>
                <a:cs typeface="Arial"/>
              </a:rPr>
              <a:t>If a request needs escalation, name the decision owner and response date.</a:t>
            </a:r>
          </a:p>
        </p:txBody>
      </p:sp>
      <p:sp>
        <p:nvSpPr>
          <p:cNvPr id="11" name="">
            <a:extLst xmlns:a="http://schemas.openxmlformats.org/drawingml/2006/main">
              <a:ext uri="{FF2B5EF4-FFF2-40B4-BE49-F238E27FC236}">
                <a16:creationId xmlns:a16="http://schemas.microsoft.com/office/drawing/2014/main" id="{0A51C647-C241-433A-9763-D246EA6EF130}"/>
              </a:ext>
            </a:extLst>
          </p:cNvPr>
          <p:cNvSpPr>
            <a:spLocks xmlns:a="http://schemas.openxmlformats.org/drawingml/2006/main" noGrp="1"/>
          </p:cNvSpPr>
          <p:nvPr/>
        </p:nvSpPr>
        <p:spPr>
          <a:xfrm xmlns:a="http://schemas.openxmlformats.org/drawingml/2006/main">
            <a:off x="685800" y="6286500"/>
            <a:ext cx="100488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334155"/>
                </a:solidFill>
                <a:latin typeface="Arial"/>
                <a:ea typeface="Arial"/>
                <a:cs typeface="Arial"/>
              </a:defRPr>
            </a:pPr>
            <a:r>
              <a:rPr sz="1350" b="0">
                <a:solidFill>
                  <a:srgbClr val="334155"/>
                </a:solidFill>
                <a:latin typeface="Arial"/>
                <a:ea typeface="Arial"/>
                <a:cs typeface="Arial"/>
              </a:rPr>
              <a:t>Synthetic example. Replace the results, themes, and dates before use.</a:t>
            </a:r>
          </a:p>
        </p:txBody>
      </p:sp>
      <p:sp>
        <p:nvSpPr>
          <p:cNvPr id="12" name="">
            <a:extLst xmlns:a="http://schemas.openxmlformats.org/drawingml/2006/main">
              <a:ext uri="{FF2B5EF4-FFF2-40B4-BE49-F238E27FC236}">
                <a16:creationId xmlns:a16="http://schemas.microsoft.com/office/drawing/2014/main" id="{3A886BBF-149F-470F-96CF-AB22A70AE689}"/>
              </a:ext>
            </a:extLst>
          </p:cNvPr>
          <p:cNvSpPr>
            <a:spLocks xmlns:a="http://schemas.openxmlformats.org/drawingml/2006/main" noGrp="1"/>
          </p:cNvSpPr>
          <p:nvPr/>
        </p:nvSpPr>
        <p:spPr>
          <a:xfrm xmlns:a="http://schemas.openxmlformats.org/drawingml/2006/main">
            <a:off x="10991850" y="6267450"/>
            <a:ext cx="5143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63FA9"/>
                </a:solidFill>
                <a:latin typeface="Arial"/>
                <a:ea typeface="Arial"/>
                <a:cs typeface="Arial"/>
              </a:defRPr>
            </a:pPr>
            <a:r>
              <a:rPr sz="1500" b="0">
                <a:solidFill>
                  <a:srgbClr val="263FA9"/>
                </a:solidFill>
                <a:latin typeface="Arial"/>
                <a:ea typeface="Arial"/>
                <a:cs typeface="Arial"/>
              </a:rPr>
              <a:t>6</a:t>
            </a:r>
          </a:p>
        </p:txBody>
      </p:sp>
    </p:spTree>
    <p:extLst>
      <p:ext uri="{BB962C8B-B14F-4D97-AF65-F5344CB8AC3E}">
        <p14:creationId xmlns:p14="http://schemas.microsoft.com/office/powerpoint/2010/main" val="1415701536"/>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1cce8d5d7ad04bf6"/>
          <a:stretch xmlns:a="http://schemas.openxmlformats.org/drawingml/2006/main"/>
        </p:blipFill>
        <p:spPr>
          <a:xfrm xmlns:a="http://schemas.openxmlformats.org/drawingml/2006/main">
            <a:off x="685800" y="280670"/>
            <a:ext cx="2095500" cy="39116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4EAA520-7436-4437-B75D-2451FA0747B7}"/>
              </a:ext>
            </a:extLst>
          </p:cNvPr>
          <p:cNvSpPr>
            <a:spLocks xmlns:a="http://schemas.openxmlformats.org/drawingml/2006/main" noGrp="1"/>
          </p:cNvSpPr>
          <p:nvPr/>
        </p:nvSpPr>
        <p:spPr>
          <a:xfrm xmlns:a="http://schemas.openxmlformats.org/drawingml/2006/main">
            <a:off x="685800" y="933450"/>
            <a:ext cx="108204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0F172A"/>
                </a:solidFill>
                <a:latin typeface="Arial"/>
                <a:ea typeface="Arial"/>
                <a:cs typeface="Arial"/>
              </a:defRPr>
            </a:pPr>
            <a:r>
              <a:rPr sz="3600" b="1">
                <a:solidFill>
                  <a:srgbClr val="0F172A"/>
                </a:solidFill>
                <a:latin typeface="Arial"/>
                <a:ea typeface="Arial"/>
                <a:cs typeface="Arial"/>
              </a:rPr>
              <a:t>Record the action decision</a:t>
            </a:r>
          </a:p>
        </p:txBody>
      </p:sp>
      <p:graphicFrame>
        <p:nvGraphicFramePr>
          <p:cNvPr id="8" name=""/>
          <p:cNvGraphicFramePr/>
          <p:nvPr/>
        </p:nvGraphicFramePr>
        <p:xfrm>
          <a:off xmlns:a="http://schemas.openxmlformats.org/drawingml/2006/main" x="685800" y="1952625"/>
          <a:ext xmlns:a="http://schemas.openxmlformats.org/drawingml/2006/main" cx="10820400" cy="3676650"/>
        </p:xfrm>
        <a:graphic xmlns:a="http://schemas.openxmlformats.org/drawingml/2006/main">
          <a:graphicData uri="http://schemas.openxmlformats.org/drawingml/2006/table">
            <a:tbl>
              <a:tblPr/>
              <a:tblGrid>
                <a:gridCol w="2876550"/>
                <a:gridCol w="7943850"/>
              </a:tblGrid>
              <a:tr h="612775">
                <a:tc>
                  <a:txBody>
                    <a:bodyPr>
                      <a:noAutofit/>
                    </a:bodyPr>
                    <a:lstStyle/>
                    <a:p>
                      <a:r>
                        <a:rPr sz="2250" b="1">
                          <a:solidFill>
                            <a:srgbClr val="FFFFFF"/>
                          </a:solidFill>
                          <a:latin typeface="Arial"/>
                          <a:ea typeface="Arial"/>
                          <a:cs typeface="Arial"/>
                        </a:rPr>
                        <a:t>Field</a:t>
                      </a:r>
                    </a:p>
                  </a:txBody>
                  <a:tcPr marL="91440" marR="91440" marT="45720" marB="45720">
                    <a:solidFill>
                      <a:srgbClr val="263FA9"/>
                    </a:solidFill>
                  </a:tcPr>
                </a:tc>
                <a:tc>
                  <a:txBody>
                    <a:bodyPr>
                      <a:noAutofit/>
                    </a:bodyPr>
                    <a:lstStyle/>
                    <a:p>
                      <a:r>
                        <a:rPr sz="2250" b="1">
                          <a:solidFill>
                            <a:srgbClr val="FFFFFF"/>
                          </a:solidFill>
                          <a:latin typeface="Arial"/>
                          <a:ea typeface="Arial"/>
                          <a:cs typeface="Arial"/>
                        </a:rPr>
                        <a:t>Synthetic example to replace</a:t>
                      </a:r>
                    </a:p>
                  </a:txBody>
                  <a:tcPr marL="91440" marR="91440" marT="45720" marB="45720">
                    <a:solidFill>
                      <a:srgbClr val="263FA9"/>
                    </a:solidFill>
                  </a:tcPr>
                </a:tc>
              </a:tr>
              <a:tr h="612775">
                <a:tc>
                  <a:txBody>
                    <a:bodyPr>
                      <a:noAutofit/>
                    </a:bodyPr>
                    <a:lstStyle/>
                    <a:p>
                      <a:r>
                        <a:rPr sz="2250" b="0">
                          <a:solidFill>
                            <a:srgbClr val="0F172A"/>
                          </a:solidFill>
                          <a:latin typeface="Arial"/>
                          <a:ea typeface="Arial"/>
                          <a:cs typeface="Arial"/>
                        </a:rPr>
                        <a:t>Action</a:t>
                      </a:r>
                    </a:p>
                  </a:txBody>
                  <a:tcPr marL="91440" marR="91440" marT="45720" marB="45720">
                    <a:solidFill>
                      <a:srgbClr val="EFF6FF"/>
                    </a:solidFill>
                  </a:tcPr>
                </a:tc>
                <a:tc>
                  <a:txBody>
                    <a:bodyPr>
                      <a:noAutofit/>
                    </a:bodyPr>
                    <a:lstStyle/>
                    <a:p>
                      <a:r>
                        <a:rPr sz="2250" b="0">
                          <a:solidFill>
                            <a:srgbClr val="0F172A"/>
                          </a:solidFill>
                          <a:latin typeface="Arial"/>
                          <a:ea typeface="Arial"/>
                          <a:cs typeface="Arial"/>
                        </a:rPr>
                        <a:t>Publish three weekly priorities and work to pause</a:t>
                      </a:r>
                    </a:p>
                  </a:txBody>
                  <a:tcPr marL="91440" marR="91440" marT="45720" marB="45720">
                    <a:solidFill>
                      <a:srgbClr val="EFF6FF"/>
                    </a:solidFill>
                  </a:tcPr>
                </a:tc>
              </a:tr>
              <a:tr h="612775">
                <a:tc>
                  <a:txBody>
                    <a:bodyPr>
                      <a:noAutofit/>
                    </a:bodyPr>
                    <a:lstStyle/>
                    <a:p>
                      <a:r>
                        <a:rPr sz="2250" b="0">
                          <a:solidFill>
                            <a:srgbClr val="0F172A"/>
                          </a:solidFill>
                          <a:latin typeface="Arial"/>
                          <a:ea typeface="Arial"/>
                          <a:cs typeface="Arial"/>
                        </a:rPr>
                        <a:t>Owner</a:t>
                      </a:r>
                    </a:p>
                  </a:txBody>
                  <a:tcPr marL="91440" marR="91440" marT="45720" marB="45720">
                    <a:solidFill>
                      <a:srgbClr val="FFFFFF"/>
                    </a:solidFill>
                  </a:tcPr>
                </a:tc>
                <a:tc>
                  <a:txBody>
                    <a:bodyPr>
                      <a:noAutofit/>
                    </a:bodyPr>
                    <a:lstStyle/>
                    <a:p>
                      <a:r>
                        <a:rPr sz="2250" b="0">
                          <a:solidFill>
                            <a:srgbClr val="0F172A"/>
                          </a:solidFill>
                          <a:latin typeface="Arial"/>
                          <a:ea typeface="Arial"/>
                          <a:cs typeface="Arial"/>
                        </a:rPr>
                        <a:t>Team lead</a:t>
                      </a:r>
                    </a:p>
                  </a:txBody>
                  <a:tcPr marL="91440" marR="91440" marT="45720" marB="45720">
                    <a:solidFill>
                      <a:srgbClr val="FFFFFF"/>
                    </a:solidFill>
                  </a:tcPr>
                </a:tc>
              </a:tr>
              <a:tr h="612775">
                <a:tc>
                  <a:txBody>
                    <a:bodyPr>
                      <a:noAutofit/>
                    </a:bodyPr>
                    <a:lstStyle/>
                    <a:p>
                      <a:r>
                        <a:rPr sz="2250" b="0">
                          <a:solidFill>
                            <a:srgbClr val="0F172A"/>
                          </a:solidFill>
                          <a:latin typeface="Arial"/>
                          <a:ea typeface="Arial"/>
                          <a:cs typeface="Arial"/>
                        </a:rPr>
                        <a:t>Due date</a:t>
                      </a:r>
                    </a:p>
                  </a:txBody>
                  <a:tcPr marL="91440" marR="91440" marT="45720" marB="45720">
                    <a:solidFill>
                      <a:srgbClr val="EFF6FF"/>
                    </a:solidFill>
                  </a:tcPr>
                </a:tc>
                <a:tc>
                  <a:txBody>
                    <a:bodyPr>
                      <a:noAutofit/>
                    </a:bodyPr>
                    <a:lstStyle/>
                    <a:p>
                      <a:r>
                        <a:rPr sz="2250" b="0">
                          <a:solidFill>
                            <a:srgbClr val="0F172A"/>
                          </a:solidFill>
                          <a:latin typeface="Arial"/>
                          <a:ea typeface="Arial"/>
                          <a:cs typeface="Arial"/>
                        </a:rPr>
                        <a:t>October 12, 2026</a:t>
                      </a:r>
                    </a:p>
                  </a:txBody>
                  <a:tcPr marL="91440" marR="91440" marT="45720" marB="45720">
                    <a:solidFill>
                      <a:srgbClr val="EFF6FF"/>
                    </a:solidFill>
                  </a:tcPr>
                </a:tc>
              </a:tr>
              <a:tr h="612775">
                <a:tc>
                  <a:txBody>
                    <a:bodyPr>
                      <a:noAutofit/>
                    </a:bodyPr>
                    <a:lstStyle/>
                    <a:p>
                      <a:r>
                        <a:rPr sz="2250" b="0">
                          <a:solidFill>
                            <a:srgbClr val="0F172A"/>
                          </a:solidFill>
                          <a:latin typeface="Arial"/>
                          <a:ea typeface="Arial"/>
                          <a:cs typeface="Arial"/>
                        </a:rPr>
                        <a:t>Completion check</a:t>
                      </a:r>
                    </a:p>
                  </a:txBody>
                  <a:tcPr marL="91440" marR="91440" marT="45720" marB="45720">
                    <a:solidFill>
                      <a:srgbClr val="FFFFFF"/>
                    </a:solidFill>
                  </a:tcPr>
                </a:tc>
                <a:tc>
                  <a:txBody>
                    <a:bodyPr>
                      <a:noAutofit/>
                    </a:bodyPr>
                    <a:lstStyle/>
                    <a:p>
                      <a:r>
                        <a:rPr sz="2250" b="0">
                          <a:solidFill>
                            <a:srgbClr val="0F172A"/>
                          </a:solidFill>
                          <a:latin typeface="Arial"/>
                          <a:ea typeface="Arial"/>
                          <a:cs typeface="Arial"/>
                        </a:rPr>
                        <a:t>Priority list shared before weekly planning</a:t>
                      </a:r>
                    </a:p>
                  </a:txBody>
                  <a:tcPr marL="91440" marR="91440" marT="45720" marB="45720">
                    <a:solidFill>
                      <a:srgbClr val="FFFFFF"/>
                    </a:solidFill>
                  </a:tcPr>
                </a:tc>
              </a:tr>
              <a:tr h="612775">
                <a:tc>
                  <a:txBody>
                    <a:bodyPr>
                      <a:noAutofit/>
                    </a:bodyPr>
                    <a:lstStyle/>
                    <a:p>
                      <a:r>
                        <a:rPr sz="2250" b="0">
                          <a:solidFill>
                            <a:srgbClr val="0F172A"/>
                          </a:solidFill>
                          <a:latin typeface="Arial"/>
                          <a:ea typeface="Arial"/>
                          <a:cs typeface="Arial"/>
                        </a:rPr>
                        <a:t>Review date</a:t>
                      </a:r>
                    </a:p>
                  </a:txBody>
                  <a:tcPr marL="91440" marR="91440" marT="45720" marB="45720">
                    <a:solidFill>
                      <a:srgbClr val="EFF6FF"/>
                    </a:solidFill>
                  </a:tcPr>
                </a:tc>
                <a:tc>
                  <a:txBody>
                    <a:bodyPr>
                      <a:noAutofit/>
                    </a:bodyPr>
                    <a:lstStyle/>
                    <a:p>
                      <a:r>
                        <a:rPr sz="2250" b="0">
                          <a:solidFill>
                            <a:srgbClr val="0F172A"/>
                          </a:solidFill>
                          <a:latin typeface="Arial"/>
                          <a:ea typeface="Arial"/>
                          <a:cs typeface="Arial"/>
                        </a:rPr>
                        <a:t>October 26, 2026</a:t>
                      </a:r>
                    </a:p>
                  </a:txBody>
                  <a:tcPr marL="91440" marR="91440" marT="45720" marB="45720">
                    <a:solidFill>
                      <a:srgbClr val="EFF6FF"/>
                    </a:solidFill>
                  </a:tcPr>
                </a:tc>
              </a:tr>
            </a:tbl>
          </a:graphicData>
        </a:graphic>
      </p:graphicFrame>
      <p:sp>
        <p:nvSpPr>
          <p:cNvPr id="4" name="">
            <a:extLst xmlns:a="http://schemas.openxmlformats.org/drawingml/2006/main">
              <a:ext uri="{FF2B5EF4-FFF2-40B4-BE49-F238E27FC236}">
                <a16:creationId xmlns:a16="http://schemas.microsoft.com/office/drawing/2014/main" id="{9EA72060-2B59-4FF1-9C26-3591359D8DB7}"/>
              </a:ext>
            </a:extLst>
          </p:cNvPr>
          <p:cNvSpPr>
            <a:spLocks xmlns:a="http://schemas.openxmlformats.org/drawingml/2006/main" noGrp="1"/>
          </p:cNvSpPr>
          <p:nvPr/>
        </p:nvSpPr>
        <p:spPr>
          <a:xfrm xmlns:a="http://schemas.openxmlformats.org/drawingml/2006/main">
            <a:off x="685800" y="6286500"/>
            <a:ext cx="100488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334155"/>
                </a:solidFill>
                <a:latin typeface="Arial"/>
                <a:ea typeface="Arial"/>
                <a:cs typeface="Arial"/>
              </a:defRPr>
            </a:pPr>
            <a:r>
              <a:rPr sz="1350" b="0">
                <a:solidFill>
                  <a:srgbClr val="334155"/>
                </a:solidFill>
                <a:latin typeface="Arial"/>
                <a:ea typeface="Arial"/>
                <a:cs typeface="Arial"/>
              </a:rPr>
              <a:t>Synthetic example. Replace the results, themes, and dates before use.</a:t>
            </a:r>
          </a:p>
        </p:txBody>
      </p:sp>
      <p:sp>
        <p:nvSpPr>
          <p:cNvPr id="5" name="">
            <a:extLst xmlns:a="http://schemas.openxmlformats.org/drawingml/2006/main">
              <a:ext uri="{FF2B5EF4-FFF2-40B4-BE49-F238E27FC236}">
                <a16:creationId xmlns:a16="http://schemas.microsoft.com/office/drawing/2014/main" id="{5E61E62B-307B-4F55-8DB8-7FAB450D273C}"/>
              </a:ext>
            </a:extLst>
          </p:cNvPr>
          <p:cNvSpPr>
            <a:spLocks xmlns:a="http://schemas.openxmlformats.org/drawingml/2006/main" noGrp="1"/>
          </p:cNvSpPr>
          <p:nvPr/>
        </p:nvSpPr>
        <p:spPr>
          <a:xfrm xmlns:a="http://schemas.openxmlformats.org/drawingml/2006/main">
            <a:off x="10991850" y="6267450"/>
            <a:ext cx="5143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63FA9"/>
                </a:solidFill>
                <a:latin typeface="Arial"/>
                <a:ea typeface="Arial"/>
                <a:cs typeface="Arial"/>
              </a:defRPr>
            </a:pPr>
            <a:r>
              <a:rPr sz="1500" b="0">
                <a:solidFill>
                  <a:srgbClr val="263FA9"/>
                </a:solidFill>
                <a:latin typeface="Arial"/>
                <a:ea typeface="Arial"/>
                <a:cs typeface="Arial"/>
              </a:rPr>
              <a:t>7</a:t>
            </a:r>
          </a:p>
        </p:txBody>
      </p:sp>
    </p:spTree>
    <p:extLst>
      <p:ext uri="{BB962C8B-B14F-4D97-AF65-F5344CB8AC3E}">
        <p14:creationId xmlns:p14="http://schemas.microsoft.com/office/powerpoint/2010/main" val="617650501"/>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3816a3cc150246fc"/>
          <a:stretch xmlns:a="http://schemas.openxmlformats.org/drawingml/2006/main"/>
        </p:blipFill>
        <p:spPr>
          <a:xfrm xmlns:a="http://schemas.openxmlformats.org/drawingml/2006/main">
            <a:off x="685800" y="280670"/>
            <a:ext cx="2095500" cy="39116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940445F-C7CA-4FD4-AF56-CB23193E7938}"/>
              </a:ext>
            </a:extLst>
          </p:cNvPr>
          <p:cNvSpPr>
            <a:spLocks xmlns:a="http://schemas.openxmlformats.org/drawingml/2006/main" noGrp="1"/>
          </p:cNvSpPr>
          <p:nvPr/>
        </p:nvSpPr>
        <p:spPr>
          <a:xfrm xmlns:a="http://schemas.openxmlformats.org/drawingml/2006/main">
            <a:off x="685800" y="933450"/>
            <a:ext cx="108204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0F172A"/>
                </a:solidFill>
                <a:latin typeface="Arial"/>
                <a:ea typeface="Arial"/>
                <a:cs typeface="Arial"/>
              </a:defRPr>
            </a:pPr>
            <a:r>
              <a:rPr sz="3600" b="1">
                <a:solidFill>
                  <a:srgbClr val="0F172A"/>
                </a:solidFill>
                <a:latin typeface="Arial"/>
                <a:ea typeface="Arial"/>
                <a:cs typeface="Arial"/>
              </a:rPr>
              <a:t>Send a clear employee update</a:t>
            </a:r>
          </a:p>
        </p:txBody>
      </p:sp>
      <p:sp>
        <p:nvSpPr>
          <p:cNvPr id="3" name="">
            <a:extLst xmlns:a="http://schemas.openxmlformats.org/drawingml/2006/main">
              <a:ext uri="{FF2B5EF4-FFF2-40B4-BE49-F238E27FC236}">
                <a16:creationId xmlns:a16="http://schemas.microsoft.com/office/drawing/2014/main" id="{5D22346F-9D78-416A-A252-3D766E9AA294}"/>
              </a:ext>
            </a:extLst>
          </p:cNvPr>
          <p:cNvSpPr>
            <a:spLocks xmlns:a="http://schemas.openxmlformats.org/drawingml/2006/main" noGrp="1"/>
          </p:cNvSpPr>
          <p:nvPr/>
        </p:nvSpPr>
        <p:spPr>
          <a:xfrm xmlns:a="http://schemas.openxmlformats.org/drawingml/2006/main">
            <a:off x="685800" y="1952625"/>
            <a:ext cx="10820400" cy="2847975"/>
          </a:xfrm>
          <a:prstGeom xmlns:a="http://schemas.openxmlformats.org/drawingml/2006/main" prst="rect">
            <a:avLst/>
          </a:prstGeom>
          <a:solidFill xmlns:a="http://schemas.openxmlformats.org/drawingml/2006/main">
            <a:srgbClr val="EFF6FF"/>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F918FEAE-AFE6-4384-A55A-74DABE73B3EB}"/>
              </a:ext>
            </a:extLst>
          </p:cNvPr>
          <p:cNvSpPr>
            <a:spLocks xmlns:a="http://schemas.openxmlformats.org/drawingml/2006/main" noGrp="1"/>
          </p:cNvSpPr>
          <p:nvPr/>
        </p:nvSpPr>
        <p:spPr>
          <a:xfrm xmlns:a="http://schemas.openxmlformats.org/drawingml/2006/main">
            <a:off x="914400" y="2143125"/>
            <a:ext cx="10363200" cy="2457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0F172A"/>
                </a:solidFill>
                <a:latin typeface="Arial"/>
                <a:ea typeface="Arial"/>
                <a:cs typeface="Arial"/>
              </a:defRPr>
            </a:pPr>
            <a:r>
              <a:rPr sz="2475" b="0">
                <a:solidFill>
                  <a:srgbClr val="0F172A"/>
                </a:solidFill>
                <a:latin typeface="Arial"/>
                <a:ea typeface="Arial"/>
                <a:cs typeface="Arial"/>
              </a:rPr>
              <a:t>You told us that late priority changes make planning harder. We will publish the week's three priorities and name the work to pause. The team lead owns this, due October 12. We will review whether the list is usable on October 26. We will keep the daily handover. The staffing request needs a separate decision; [decision owner] will respond by [date].</a:t>
            </a:r>
          </a:p>
        </p:txBody>
      </p:sp>
      <p:sp>
        <p:nvSpPr>
          <p:cNvPr id="5" name="">
            <a:extLst xmlns:a="http://schemas.openxmlformats.org/drawingml/2006/main">
              <a:ext uri="{FF2B5EF4-FFF2-40B4-BE49-F238E27FC236}">
                <a16:creationId xmlns:a16="http://schemas.microsoft.com/office/drawing/2014/main" id="{090E1AD5-1E27-4AB5-A6F8-BD529536C5ED}"/>
              </a:ext>
            </a:extLst>
          </p:cNvPr>
          <p:cNvSpPr>
            <a:spLocks xmlns:a="http://schemas.openxmlformats.org/drawingml/2006/main" noGrp="1"/>
          </p:cNvSpPr>
          <p:nvPr/>
        </p:nvSpPr>
        <p:spPr>
          <a:xfrm xmlns:a="http://schemas.openxmlformats.org/drawingml/2006/main">
            <a:off x="685800" y="5095875"/>
            <a:ext cx="108204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334155"/>
                </a:solidFill>
                <a:latin typeface="Arial"/>
                <a:ea typeface="Arial"/>
                <a:cs typeface="Arial"/>
              </a:defRPr>
            </a:pPr>
            <a:r>
              <a:rPr sz="2025" b="0">
                <a:solidFill>
                  <a:srgbClr val="334155"/>
                </a:solidFill>
                <a:latin typeface="Arial"/>
                <a:ea typeface="Arial"/>
                <a:cs typeface="Arial"/>
              </a:rPr>
              <a:t>Replace this synthetic message, then share it through your team's usual channel.</a:t>
            </a:r>
          </a:p>
        </p:txBody>
      </p:sp>
      <p:sp>
        <p:nvSpPr>
          <p:cNvPr id="6" name="">
            <a:extLst xmlns:a="http://schemas.openxmlformats.org/drawingml/2006/main">
              <a:ext uri="{FF2B5EF4-FFF2-40B4-BE49-F238E27FC236}">
                <a16:creationId xmlns:a16="http://schemas.microsoft.com/office/drawing/2014/main" id="{C2E3A10C-A660-452E-832C-4F63D870295C}"/>
              </a:ext>
            </a:extLst>
          </p:cNvPr>
          <p:cNvSpPr>
            <a:spLocks xmlns:a="http://schemas.openxmlformats.org/drawingml/2006/main" noGrp="1"/>
          </p:cNvSpPr>
          <p:nvPr/>
        </p:nvSpPr>
        <p:spPr>
          <a:xfrm xmlns:a="http://schemas.openxmlformats.org/drawingml/2006/main">
            <a:off x="685800" y="5638800"/>
            <a:ext cx="108204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334155"/>
                </a:solidFill>
                <a:latin typeface="Arial"/>
                <a:ea typeface="Arial"/>
                <a:cs typeface="Arial"/>
              </a:defRPr>
            </a:pPr>
            <a:r>
              <a:rPr sz="2025" b="0">
                <a:solidFill>
                  <a:srgbClr val="334155"/>
                </a:solidFill>
                <a:latin typeface="Arial"/>
                <a:ea typeface="Arial"/>
                <a:cs typeface="Arial"/>
              </a:rPr>
              <a:t>Include what was heard, the decision, the owner, and when employees will hear back.</a:t>
            </a:r>
          </a:p>
        </p:txBody>
      </p:sp>
      <p:sp>
        <p:nvSpPr>
          <p:cNvPr id="7" name="">
            <a:extLst xmlns:a="http://schemas.openxmlformats.org/drawingml/2006/main">
              <a:ext uri="{FF2B5EF4-FFF2-40B4-BE49-F238E27FC236}">
                <a16:creationId xmlns:a16="http://schemas.microsoft.com/office/drawing/2014/main" id="{179A7D7F-F342-494F-9151-46B50C19C1FF}"/>
              </a:ext>
            </a:extLst>
          </p:cNvPr>
          <p:cNvSpPr>
            <a:spLocks xmlns:a="http://schemas.openxmlformats.org/drawingml/2006/main" noGrp="1"/>
          </p:cNvSpPr>
          <p:nvPr/>
        </p:nvSpPr>
        <p:spPr>
          <a:xfrm xmlns:a="http://schemas.openxmlformats.org/drawingml/2006/main">
            <a:off x="685800" y="6286500"/>
            <a:ext cx="100488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334155"/>
                </a:solidFill>
                <a:latin typeface="Arial"/>
                <a:ea typeface="Arial"/>
                <a:cs typeface="Arial"/>
              </a:defRPr>
            </a:pPr>
            <a:r>
              <a:rPr sz="1350" b="0">
                <a:solidFill>
                  <a:srgbClr val="334155"/>
                </a:solidFill>
                <a:latin typeface="Arial"/>
                <a:ea typeface="Arial"/>
                <a:cs typeface="Arial"/>
              </a:rPr>
              <a:t>Synthetic example. Replace the results, themes, and dates before use.</a:t>
            </a:r>
          </a:p>
        </p:txBody>
      </p:sp>
      <p:sp>
        <p:nvSpPr>
          <p:cNvPr id="8" name="">
            <a:extLst xmlns:a="http://schemas.openxmlformats.org/drawingml/2006/main">
              <a:ext uri="{FF2B5EF4-FFF2-40B4-BE49-F238E27FC236}">
                <a16:creationId xmlns:a16="http://schemas.microsoft.com/office/drawing/2014/main" id="{FE2F2411-062B-4C9E-AD46-600CAC71416E}"/>
              </a:ext>
            </a:extLst>
          </p:cNvPr>
          <p:cNvSpPr>
            <a:spLocks xmlns:a="http://schemas.openxmlformats.org/drawingml/2006/main" noGrp="1"/>
          </p:cNvSpPr>
          <p:nvPr/>
        </p:nvSpPr>
        <p:spPr>
          <a:xfrm xmlns:a="http://schemas.openxmlformats.org/drawingml/2006/main">
            <a:off x="10991850" y="6267450"/>
            <a:ext cx="5143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63FA9"/>
                </a:solidFill>
                <a:latin typeface="Arial"/>
                <a:ea typeface="Arial"/>
                <a:cs typeface="Arial"/>
              </a:defRPr>
            </a:pPr>
            <a:r>
              <a:rPr sz="1500" b="0">
                <a:solidFill>
                  <a:srgbClr val="263FA9"/>
                </a:solidFill>
                <a:latin typeface="Arial"/>
                <a:ea typeface="Arial"/>
                <a:cs typeface="Arial"/>
              </a:rPr>
              <a:t>8</a:t>
            </a:r>
          </a:p>
        </p:txBody>
      </p:sp>
    </p:spTree>
    <p:extLst>
      <p:ext uri="{BB962C8B-B14F-4D97-AF65-F5344CB8AC3E}">
        <p14:creationId xmlns:p14="http://schemas.microsoft.com/office/powerpoint/2010/main" val="646774956"/>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8f7365a8f35b447a"/>
          <a:stretch xmlns:a="http://schemas.openxmlformats.org/drawingml/2006/main"/>
        </p:blipFill>
        <p:spPr>
          <a:xfrm xmlns:a="http://schemas.openxmlformats.org/drawingml/2006/main">
            <a:off x="685800" y="280670"/>
            <a:ext cx="2095500" cy="39116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13AE753-5459-413C-8EEE-FA598A213B72}"/>
              </a:ext>
            </a:extLst>
          </p:cNvPr>
          <p:cNvSpPr>
            <a:spLocks xmlns:a="http://schemas.openxmlformats.org/drawingml/2006/main" noGrp="1"/>
          </p:cNvSpPr>
          <p:nvPr/>
        </p:nvSpPr>
        <p:spPr>
          <a:xfrm xmlns:a="http://schemas.openxmlformats.org/drawingml/2006/main">
            <a:off x="685800" y="933450"/>
            <a:ext cx="108204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600" b="1">
                <a:solidFill>
                  <a:srgbClr val="0F172A"/>
                </a:solidFill>
                <a:latin typeface="Arial"/>
                <a:ea typeface="Arial"/>
                <a:cs typeface="Arial"/>
              </a:defRPr>
            </a:pPr>
            <a:r>
              <a:rPr sz="3600" b="1">
                <a:solidFill>
                  <a:srgbClr val="0F172A"/>
                </a:solidFill>
                <a:latin typeface="Arial"/>
                <a:ea typeface="Arial"/>
                <a:cs typeface="Arial"/>
              </a:rPr>
              <a:t>Review the action on the agreed date</a:t>
            </a:r>
          </a:p>
        </p:txBody>
      </p:sp>
      <p:sp>
        <p:nvSpPr>
          <p:cNvPr id="3" name="">
            <a:extLst xmlns:a="http://schemas.openxmlformats.org/drawingml/2006/main">
              <a:ext uri="{FF2B5EF4-FFF2-40B4-BE49-F238E27FC236}">
                <a16:creationId xmlns:a16="http://schemas.microsoft.com/office/drawing/2014/main" id="{71E2BDF7-E461-4B55-B761-7C73948D50D0}"/>
              </a:ext>
            </a:extLst>
          </p:cNvPr>
          <p:cNvSpPr>
            <a:spLocks xmlns:a="http://schemas.openxmlformats.org/drawingml/2006/main" noGrp="1"/>
          </p:cNvSpPr>
          <p:nvPr/>
        </p:nvSpPr>
        <p:spPr>
          <a:xfrm xmlns:a="http://schemas.openxmlformats.org/drawingml/2006/main">
            <a:off x="685800" y="1981200"/>
            <a:ext cx="24003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263FA9"/>
                </a:solidFill>
                <a:latin typeface="Arial"/>
                <a:ea typeface="Arial"/>
                <a:cs typeface="Arial"/>
              </a:defRPr>
            </a:pPr>
            <a:r>
              <a:rPr sz="2175" b="1">
                <a:solidFill>
                  <a:srgbClr val="263FA9"/>
                </a:solidFill>
                <a:latin typeface="Arial"/>
                <a:ea typeface="Arial"/>
                <a:cs typeface="Arial"/>
              </a:rPr>
              <a:t>Delivery</a:t>
            </a:r>
          </a:p>
        </p:txBody>
      </p:sp>
      <p:sp>
        <p:nvSpPr>
          <p:cNvPr id="4" name="">
            <a:extLst xmlns:a="http://schemas.openxmlformats.org/drawingml/2006/main">
              <a:ext uri="{FF2B5EF4-FFF2-40B4-BE49-F238E27FC236}">
                <a16:creationId xmlns:a16="http://schemas.microsoft.com/office/drawing/2014/main" id="{95244314-1E16-4A65-B0C7-D32F8717FBB6}"/>
              </a:ext>
            </a:extLst>
          </p:cNvPr>
          <p:cNvSpPr>
            <a:spLocks xmlns:a="http://schemas.openxmlformats.org/drawingml/2006/main" noGrp="1"/>
          </p:cNvSpPr>
          <p:nvPr/>
        </p:nvSpPr>
        <p:spPr>
          <a:xfrm xmlns:a="http://schemas.openxmlformats.org/drawingml/2006/main">
            <a:off x="3276600" y="1981200"/>
            <a:ext cx="82296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0F172A"/>
                </a:solidFill>
                <a:latin typeface="Arial"/>
                <a:ea typeface="Arial"/>
                <a:cs typeface="Arial"/>
              </a:defRPr>
            </a:pPr>
            <a:r>
              <a:rPr sz="2475" b="0">
                <a:solidFill>
                  <a:srgbClr val="0F172A"/>
                </a:solidFill>
                <a:latin typeface="Arial"/>
                <a:ea typeface="Arial"/>
                <a:cs typeface="Arial"/>
              </a:rPr>
              <a:t>Did the priority list exist before planning?</a:t>
            </a:r>
          </a:p>
        </p:txBody>
      </p:sp>
      <p:sp>
        <p:nvSpPr>
          <p:cNvPr id="5" name="">
            <a:extLst xmlns:a="http://schemas.openxmlformats.org/drawingml/2006/main">
              <a:ext uri="{FF2B5EF4-FFF2-40B4-BE49-F238E27FC236}">
                <a16:creationId xmlns:a16="http://schemas.microsoft.com/office/drawing/2014/main" id="{78DCE874-F42D-4C75-9B78-0FAE97018C49}"/>
              </a:ext>
            </a:extLst>
          </p:cNvPr>
          <p:cNvSpPr>
            <a:spLocks xmlns:a="http://schemas.openxmlformats.org/drawingml/2006/main" noGrp="1"/>
          </p:cNvSpPr>
          <p:nvPr/>
        </p:nvSpPr>
        <p:spPr>
          <a:xfrm xmlns:a="http://schemas.openxmlformats.org/drawingml/2006/main">
            <a:off x="685800" y="2990850"/>
            <a:ext cx="24003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263FA9"/>
                </a:solidFill>
                <a:latin typeface="Arial"/>
                <a:ea typeface="Arial"/>
                <a:cs typeface="Arial"/>
              </a:defRPr>
            </a:pPr>
            <a:r>
              <a:rPr sz="2175" b="1">
                <a:solidFill>
                  <a:srgbClr val="263FA9"/>
                </a:solidFill>
                <a:latin typeface="Arial"/>
                <a:ea typeface="Arial"/>
                <a:cs typeface="Arial"/>
              </a:rPr>
              <a:t>Usefulness</a:t>
            </a:r>
          </a:p>
        </p:txBody>
      </p:sp>
      <p:sp>
        <p:nvSpPr>
          <p:cNvPr id="6" name="">
            <a:extLst xmlns:a="http://schemas.openxmlformats.org/drawingml/2006/main">
              <a:ext uri="{FF2B5EF4-FFF2-40B4-BE49-F238E27FC236}">
                <a16:creationId xmlns:a16="http://schemas.microsoft.com/office/drawing/2014/main" id="{842CD62F-3804-4436-BD8E-F83515AB6C22}"/>
              </a:ext>
            </a:extLst>
          </p:cNvPr>
          <p:cNvSpPr>
            <a:spLocks xmlns:a="http://schemas.openxmlformats.org/drawingml/2006/main" noGrp="1"/>
          </p:cNvSpPr>
          <p:nvPr/>
        </p:nvSpPr>
        <p:spPr>
          <a:xfrm xmlns:a="http://schemas.openxmlformats.org/drawingml/2006/main">
            <a:off x="3276600" y="2990850"/>
            <a:ext cx="82296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0F172A"/>
                </a:solidFill>
                <a:latin typeface="Arial"/>
                <a:ea typeface="Arial"/>
                <a:cs typeface="Arial"/>
              </a:defRPr>
            </a:pPr>
            <a:r>
              <a:rPr sz="2475" b="0">
                <a:solidFill>
                  <a:srgbClr val="0F172A"/>
                </a:solidFill>
                <a:latin typeface="Arial"/>
                <a:ea typeface="Arial"/>
                <a:cs typeface="Arial"/>
              </a:rPr>
              <a:t>Could people use it to decide what to pause?</a:t>
            </a:r>
          </a:p>
        </p:txBody>
      </p:sp>
      <p:sp>
        <p:nvSpPr>
          <p:cNvPr id="7" name="">
            <a:extLst xmlns:a="http://schemas.openxmlformats.org/drawingml/2006/main">
              <a:ext uri="{FF2B5EF4-FFF2-40B4-BE49-F238E27FC236}">
                <a16:creationId xmlns:a16="http://schemas.microsoft.com/office/drawing/2014/main" id="{449E9B51-694D-4879-BA6E-C6ACD7201FFA}"/>
              </a:ext>
            </a:extLst>
          </p:cNvPr>
          <p:cNvSpPr>
            <a:spLocks xmlns:a="http://schemas.openxmlformats.org/drawingml/2006/main" noGrp="1"/>
          </p:cNvSpPr>
          <p:nvPr/>
        </p:nvSpPr>
        <p:spPr>
          <a:xfrm xmlns:a="http://schemas.openxmlformats.org/drawingml/2006/main">
            <a:off x="685800" y="4000500"/>
            <a:ext cx="24003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263FA9"/>
                </a:solidFill>
                <a:latin typeface="Arial"/>
                <a:ea typeface="Arial"/>
                <a:cs typeface="Arial"/>
              </a:defRPr>
            </a:pPr>
            <a:r>
              <a:rPr sz="2175" b="1">
                <a:solidFill>
                  <a:srgbClr val="263FA9"/>
                </a:solidFill>
                <a:latin typeface="Arial"/>
                <a:ea typeface="Arial"/>
                <a:cs typeface="Arial"/>
              </a:rPr>
              <a:t>Next decision</a:t>
            </a:r>
          </a:p>
        </p:txBody>
      </p:sp>
      <p:sp>
        <p:nvSpPr>
          <p:cNvPr id="8" name="">
            <a:extLst xmlns:a="http://schemas.openxmlformats.org/drawingml/2006/main">
              <a:ext uri="{FF2B5EF4-FFF2-40B4-BE49-F238E27FC236}">
                <a16:creationId xmlns:a16="http://schemas.microsoft.com/office/drawing/2014/main" id="{826ECB46-C552-4C70-848F-52811624560C}"/>
              </a:ext>
            </a:extLst>
          </p:cNvPr>
          <p:cNvSpPr>
            <a:spLocks xmlns:a="http://schemas.openxmlformats.org/drawingml/2006/main" noGrp="1"/>
          </p:cNvSpPr>
          <p:nvPr/>
        </p:nvSpPr>
        <p:spPr>
          <a:xfrm xmlns:a="http://schemas.openxmlformats.org/drawingml/2006/main">
            <a:off x="3276600" y="4000500"/>
            <a:ext cx="82296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0">
                <a:solidFill>
                  <a:srgbClr val="0F172A"/>
                </a:solidFill>
                <a:latin typeface="Arial"/>
                <a:ea typeface="Arial"/>
                <a:cs typeface="Arial"/>
              </a:defRPr>
            </a:pPr>
            <a:r>
              <a:rPr sz="2475" b="0">
                <a:solidFill>
                  <a:srgbClr val="0F172A"/>
                </a:solidFill>
                <a:latin typeface="Arial"/>
                <a:ea typeface="Arial"/>
                <a:cs typeface="Arial"/>
              </a:rPr>
              <a:t>Continue, change, stop, or escalate?</a:t>
            </a:r>
          </a:p>
        </p:txBody>
      </p:sp>
      <p:sp>
        <p:nvSpPr>
          <p:cNvPr id="9" name="">
            <a:extLst xmlns:a="http://schemas.openxmlformats.org/drawingml/2006/main">
              <a:ext uri="{FF2B5EF4-FFF2-40B4-BE49-F238E27FC236}">
                <a16:creationId xmlns:a16="http://schemas.microsoft.com/office/drawing/2014/main" id="{3B3A7C8F-4F72-44E1-BE77-9518A0AD0960}"/>
              </a:ext>
            </a:extLst>
          </p:cNvPr>
          <p:cNvSpPr>
            <a:spLocks xmlns:a="http://schemas.openxmlformats.org/drawingml/2006/main" noGrp="1"/>
          </p:cNvSpPr>
          <p:nvPr/>
        </p:nvSpPr>
        <p:spPr>
          <a:xfrm xmlns:a="http://schemas.openxmlformats.org/drawingml/2006/main">
            <a:off x="685800" y="5019675"/>
            <a:ext cx="108204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334155"/>
                </a:solidFill>
                <a:latin typeface="Arial"/>
                <a:ea typeface="Arial"/>
                <a:cs typeface="Arial"/>
              </a:defRPr>
            </a:pPr>
            <a:r>
              <a:rPr sz="2025" b="0">
                <a:solidFill>
                  <a:srgbClr val="334155"/>
                </a:solidFill>
                <a:latin typeface="Arial"/>
                <a:ea typeface="Arial"/>
                <a:cs typeface="Arial"/>
              </a:rPr>
              <a:t>Record the observed outcome in the action log.</a:t>
            </a:r>
          </a:p>
        </p:txBody>
      </p:sp>
      <p:sp>
        <p:nvSpPr>
          <p:cNvPr id="10" name="">
            <a:extLst xmlns:a="http://schemas.openxmlformats.org/drawingml/2006/main">
              <a:ext uri="{FF2B5EF4-FFF2-40B4-BE49-F238E27FC236}">
                <a16:creationId xmlns:a16="http://schemas.microsoft.com/office/drawing/2014/main" id="{403063F3-0AB2-4621-89FD-6319524F7E37}"/>
              </a:ext>
            </a:extLst>
          </p:cNvPr>
          <p:cNvSpPr>
            <a:spLocks xmlns:a="http://schemas.openxmlformats.org/drawingml/2006/main" noGrp="1"/>
          </p:cNvSpPr>
          <p:nvPr/>
        </p:nvSpPr>
        <p:spPr>
          <a:xfrm xmlns:a="http://schemas.openxmlformats.org/drawingml/2006/main">
            <a:off x="685800" y="5495925"/>
            <a:ext cx="108204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334155"/>
                </a:solidFill>
                <a:latin typeface="Arial"/>
                <a:ea typeface="Arial"/>
                <a:cs typeface="Arial"/>
              </a:defRPr>
            </a:pPr>
            <a:r>
              <a:rPr sz="2025" b="0">
                <a:solidFill>
                  <a:srgbClr val="334155"/>
                </a:solidFill>
                <a:latin typeface="Arial"/>
                <a:ea typeface="Arial"/>
                <a:cs typeface="Arial"/>
              </a:rPr>
              <a:t>Read the next survey with its counts and context. A score change alone is not evidence of cause.</a:t>
            </a:r>
          </a:p>
        </p:txBody>
      </p:sp>
      <p:sp>
        <p:nvSpPr>
          <p:cNvPr id="11" name="">
            <a:extLst xmlns:a="http://schemas.openxmlformats.org/drawingml/2006/main">
              <a:ext uri="{FF2B5EF4-FFF2-40B4-BE49-F238E27FC236}">
                <a16:creationId xmlns:a16="http://schemas.microsoft.com/office/drawing/2014/main" id="{BD9F23DC-F172-451C-991E-4E53B4C2F2FA}"/>
              </a:ext>
            </a:extLst>
          </p:cNvPr>
          <p:cNvSpPr>
            <a:spLocks xmlns:a="http://schemas.openxmlformats.org/drawingml/2006/main" noGrp="1"/>
          </p:cNvSpPr>
          <p:nvPr/>
        </p:nvSpPr>
        <p:spPr>
          <a:xfrm xmlns:a="http://schemas.openxmlformats.org/drawingml/2006/main">
            <a:off x="685800" y="6286500"/>
            <a:ext cx="100488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334155"/>
                </a:solidFill>
                <a:latin typeface="Arial"/>
                <a:ea typeface="Arial"/>
                <a:cs typeface="Arial"/>
              </a:defRPr>
            </a:pPr>
            <a:r>
              <a:rPr sz="1350" b="0">
                <a:solidFill>
                  <a:srgbClr val="334155"/>
                </a:solidFill>
                <a:latin typeface="Arial"/>
                <a:ea typeface="Arial"/>
                <a:cs typeface="Arial"/>
              </a:rPr>
              <a:t>Synthetic example. Replace the results, themes, and dates before use.</a:t>
            </a:r>
          </a:p>
        </p:txBody>
      </p:sp>
      <p:sp>
        <p:nvSpPr>
          <p:cNvPr id="12" name="">
            <a:extLst xmlns:a="http://schemas.openxmlformats.org/drawingml/2006/main">
              <a:ext uri="{FF2B5EF4-FFF2-40B4-BE49-F238E27FC236}">
                <a16:creationId xmlns:a16="http://schemas.microsoft.com/office/drawing/2014/main" id="{389C05D4-B578-4FB8-B617-06B079054897}"/>
              </a:ext>
            </a:extLst>
          </p:cNvPr>
          <p:cNvSpPr>
            <a:spLocks xmlns:a="http://schemas.openxmlformats.org/drawingml/2006/main" noGrp="1"/>
          </p:cNvSpPr>
          <p:nvPr/>
        </p:nvSpPr>
        <p:spPr>
          <a:xfrm xmlns:a="http://schemas.openxmlformats.org/drawingml/2006/main">
            <a:off x="10991850" y="6267450"/>
            <a:ext cx="5143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63FA9"/>
                </a:solidFill>
                <a:latin typeface="Arial"/>
                <a:ea typeface="Arial"/>
                <a:cs typeface="Arial"/>
              </a:defRPr>
            </a:pPr>
            <a:r>
              <a:rPr sz="1500" b="0">
                <a:solidFill>
                  <a:srgbClr val="263FA9"/>
                </a:solidFill>
                <a:latin typeface="Arial"/>
                <a:ea typeface="Arial"/>
                <a:cs typeface="Arial"/>
              </a:rPr>
              <a:t>9</a:t>
            </a:r>
          </a:p>
        </p:txBody>
      </p:sp>
    </p:spTree>
    <p:extLst>
      <p:ext uri="{BB962C8B-B14F-4D97-AF65-F5344CB8AC3E}">
        <p14:creationId xmlns:p14="http://schemas.microsoft.com/office/powerpoint/2010/main" val="42549688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ns0:coreProperties xmlns:dc="http://purl.org/dc/elements/1.1/" xmlns:ns0="http://schemas.openxmlformats.org/package/2006/metadata/core-properties" xmlns:ns2="http://purl.org/dc/terms/" xmlns:xsi="http://www.w3.org/2001/XMLSchema-instance">
  <dc:creator>FeedbackPulse</dc:creator>
  <ns0:lastModifiedBy>Walnut Exporter</ns0:lastModifiedBy>
  <dc:title>Survey follow-through meeting</dc:title>
  <ns2:created xsi:type="dcterms:W3CDTF">2026-10-04T11:40:31.5880000Z</ns2:created>
  <ns2:modified xsi:type="dcterms:W3CDTF">2026-10-04T11:40:31.5880000Z</ns2:modified>
  <dc:subject>Editable 30-minute meeting kit with a synthetic eNPS example and facilitator notes</dc:subject>
</ns0:coreProperties>
</file>